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9"/>
    <p:sldId id="257" r:id="rId50"/>
    <p:sldId id="258" r:id="rId51"/>
    <p:sldId id="259" r:id="rId52"/>
    <p:sldId id="260" r:id="rId53"/>
    <p:sldId id="261" r:id="rId54"/>
    <p:sldId id="262" r:id="rId55"/>
    <p:sldId id="263" r:id="rId56"/>
    <p:sldId id="264" r:id="rId57"/>
    <p:sldId id="265" r:id="rId58"/>
    <p:sldId id="266" r:id="rId59"/>
    <p:sldId id="267" r:id="rId60"/>
    <p:sldId id="268" r:id="rId61"/>
    <p:sldId id="269" r:id="rId6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Lexend Exa" charset="1" panose="00000000000000000000"/>
      <p:regular r:id="rId10"/>
    </p:embeddedFont>
    <p:embeddedFont>
      <p:font typeface="Bicubik" charset="1" panose="02000503020000020004"/>
      <p:regular r:id="rId11"/>
    </p:embeddedFont>
    <p:embeddedFont>
      <p:font typeface="Brittany" charset="1" panose="00000000000000000000"/>
      <p:regular r:id="rId12"/>
    </p:embeddedFont>
    <p:embeddedFont>
      <p:font typeface="Agrandir Wide" charset="1" panose="00000505000000000000"/>
      <p:regular r:id="rId13"/>
    </p:embeddedFont>
    <p:embeddedFont>
      <p:font typeface="Agrandir Wide Bold" charset="1" panose="00000805000000000000"/>
      <p:regular r:id="rId14"/>
    </p:embeddedFont>
    <p:embeddedFont>
      <p:font typeface="Agrandir Wide Italics" charset="1" panose="00000505000000000000"/>
      <p:regular r:id="rId15"/>
    </p:embeddedFont>
    <p:embeddedFont>
      <p:font typeface="Agrandir Wide Bold Italics" charset="1" panose="00000805000000000000"/>
      <p:regular r:id="rId16"/>
    </p:embeddedFont>
    <p:embeddedFont>
      <p:font typeface="Agrandir Wide Thin" charset="1" panose="00000205000000000000"/>
      <p:regular r:id="rId17"/>
    </p:embeddedFont>
    <p:embeddedFont>
      <p:font typeface="Agrandir Wide Thin Italics" charset="1" panose="00000205000000000000"/>
      <p:regular r:id="rId18"/>
    </p:embeddedFont>
    <p:embeddedFont>
      <p:font typeface="Agrandir Wide Medium" charset="1" panose="00000605000000000000"/>
      <p:regular r:id="rId19"/>
    </p:embeddedFont>
    <p:embeddedFont>
      <p:font typeface="Agrandir Wide Medium Italics" charset="1" panose="00000605000000000000"/>
      <p:regular r:id="rId20"/>
    </p:embeddedFont>
    <p:embeddedFont>
      <p:font typeface="Agrandir Wide Ultra-Bold" charset="1" panose="00000905000000000000"/>
      <p:regular r:id="rId21"/>
    </p:embeddedFont>
    <p:embeddedFont>
      <p:font typeface="Agrandir Wide Ultra-Bold Italics" charset="1" panose="00000905000000000000"/>
      <p:regular r:id="rId22"/>
    </p:embeddedFont>
    <p:embeddedFont>
      <p:font typeface="Agrandir Wide Heavy" charset="1" panose="00000A05000000000000"/>
      <p:regular r:id="rId23"/>
    </p:embeddedFont>
    <p:embeddedFont>
      <p:font typeface="Agrandir Wide Heavy Italics" charset="1" panose="00000A05000000000000"/>
      <p:regular r:id="rId24"/>
    </p:embeddedFont>
    <p:embeddedFont>
      <p:font typeface="Now" charset="1" panose="00000500000000000000"/>
      <p:regular r:id="rId25"/>
    </p:embeddedFont>
    <p:embeddedFont>
      <p:font typeface="Now Bold" charset="1" panose="00000800000000000000"/>
      <p:regular r:id="rId26"/>
    </p:embeddedFont>
    <p:embeddedFont>
      <p:font typeface="Now Thin" charset="1" panose="00000300000000000000"/>
      <p:regular r:id="rId27"/>
    </p:embeddedFont>
    <p:embeddedFont>
      <p:font typeface="Now Light" charset="1" panose="00000400000000000000"/>
      <p:regular r:id="rId28"/>
    </p:embeddedFont>
    <p:embeddedFont>
      <p:font typeface="Now Medium" charset="1" panose="00000600000000000000"/>
      <p:regular r:id="rId29"/>
    </p:embeddedFont>
    <p:embeddedFont>
      <p:font typeface="Now Heavy" charset="1" panose="00000A00000000000000"/>
      <p:regular r:id="rId30"/>
    </p:embeddedFont>
    <p:embeddedFont>
      <p:font typeface="Montserrat" charset="1" panose="00000500000000000000"/>
      <p:regular r:id="rId31"/>
    </p:embeddedFont>
    <p:embeddedFont>
      <p:font typeface="Montserrat Bold" charset="1" panose="00000800000000000000"/>
      <p:regular r:id="rId32"/>
    </p:embeddedFont>
    <p:embeddedFont>
      <p:font typeface="Montserrat Italics" charset="1" panose="00000500000000000000"/>
      <p:regular r:id="rId33"/>
    </p:embeddedFont>
    <p:embeddedFont>
      <p:font typeface="Montserrat Bold Italics" charset="1" panose="00000800000000000000"/>
      <p:regular r:id="rId34"/>
    </p:embeddedFont>
    <p:embeddedFont>
      <p:font typeface="Montserrat Thin" charset="1" panose="00000300000000000000"/>
      <p:regular r:id="rId35"/>
    </p:embeddedFont>
    <p:embeddedFont>
      <p:font typeface="Montserrat Thin Italics" charset="1" panose="00000300000000000000"/>
      <p:regular r:id="rId36"/>
    </p:embeddedFont>
    <p:embeddedFont>
      <p:font typeface="Montserrat Extra-Light" charset="1" panose="00000300000000000000"/>
      <p:regular r:id="rId37"/>
    </p:embeddedFont>
    <p:embeddedFont>
      <p:font typeface="Montserrat Extra-Light Italics" charset="1" panose="00000300000000000000"/>
      <p:regular r:id="rId38"/>
    </p:embeddedFont>
    <p:embeddedFont>
      <p:font typeface="Montserrat Light" charset="1" panose="00000400000000000000"/>
      <p:regular r:id="rId39"/>
    </p:embeddedFont>
    <p:embeddedFont>
      <p:font typeface="Montserrat Light Italics" charset="1" panose="00000400000000000000"/>
      <p:regular r:id="rId40"/>
    </p:embeddedFont>
    <p:embeddedFont>
      <p:font typeface="Montserrat Medium" charset="1" panose="00000600000000000000"/>
      <p:regular r:id="rId41"/>
    </p:embeddedFont>
    <p:embeddedFont>
      <p:font typeface="Montserrat Medium Italics" charset="1" panose="00000600000000000000"/>
      <p:regular r:id="rId42"/>
    </p:embeddedFont>
    <p:embeddedFont>
      <p:font typeface="Montserrat Semi-Bold" charset="1" panose="00000700000000000000"/>
      <p:regular r:id="rId43"/>
    </p:embeddedFont>
    <p:embeddedFont>
      <p:font typeface="Montserrat Semi-Bold Italics" charset="1" panose="00000700000000000000"/>
      <p:regular r:id="rId44"/>
    </p:embeddedFont>
    <p:embeddedFont>
      <p:font typeface="Montserrat Ultra-Bold" charset="1" panose="00000900000000000000"/>
      <p:regular r:id="rId45"/>
    </p:embeddedFont>
    <p:embeddedFont>
      <p:font typeface="Montserrat Ultra-Bold Italics" charset="1" panose="00000900000000000000"/>
      <p:regular r:id="rId46"/>
    </p:embeddedFont>
    <p:embeddedFont>
      <p:font typeface="Montserrat Heavy" charset="1" panose="00000A00000000000000"/>
      <p:regular r:id="rId47"/>
    </p:embeddedFont>
    <p:embeddedFont>
      <p:font typeface="Montserrat Heavy Italics" charset="1" panose="00000A00000000000000"/>
      <p:regular r:id="rId4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slides/slide1.xml" Type="http://schemas.openxmlformats.org/officeDocument/2006/relationships/slide"/><Relationship Id="rId5" Target="tableStyles.xml" Type="http://schemas.openxmlformats.org/officeDocument/2006/relationships/tableStyles"/><Relationship Id="rId50" Target="slides/slide2.xml" Type="http://schemas.openxmlformats.org/officeDocument/2006/relationships/slide"/><Relationship Id="rId51" Target="slides/slide3.xml" Type="http://schemas.openxmlformats.org/officeDocument/2006/relationships/slide"/><Relationship Id="rId52" Target="slides/slide4.xml" Type="http://schemas.openxmlformats.org/officeDocument/2006/relationships/slide"/><Relationship Id="rId53" Target="slides/slide5.xml" Type="http://schemas.openxmlformats.org/officeDocument/2006/relationships/slide"/><Relationship Id="rId54" Target="slides/slide6.xml" Type="http://schemas.openxmlformats.org/officeDocument/2006/relationships/slide"/><Relationship Id="rId55" Target="slides/slide7.xml" Type="http://schemas.openxmlformats.org/officeDocument/2006/relationships/slide"/><Relationship Id="rId56" Target="slides/slide8.xml" Type="http://schemas.openxmlformats.org/officeDocument/2006/relationships/slide"/><Relationship Id="rId57" Target="slides/slide9.xml" Type="http://schemas.openxmlformats.org/officeDocument/2006/relationships/slide"/><Relationship Id="rId58" Target="slides/slide10.xml" Type="http://schemas.openxmlformats.org/officeDocument/2006/relationships/slide"/><Relationship Id="rId59" Target="slides/slide11.xml" Type="http://schemas.openxmlformats.org/officeDocument/2006/relationships/slide"/><Relationship Id="rId6" Target="fonts/font6.fntdata" Type="http://schemas.openxmlformats.org/officeDocument/2006/relationships/font"/><Relationship Id="rId60" Target="slides/slide12.xml" Type="http://schemas.openxmlformats.org/officeDocument/2006/relationships/slide"/><Relationship Id="rId61" Target="slides/slide13.xml" Type="http://schemas.openxmlformats.org/officeDocument/2006/relationships/slide"/><Relationship Id="rId62" Target="slides/slide14.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svg>
</file>

<file path=ppt/media/image4.png>
</file>

<file path=ppt/media/image5.png>
</file>

<file path=ppt/media/image6.png>
</file>

<file path=ppt/media/image7.png>
</file>

<file path=ppt/media/image8.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2738184" y="-5638509"/>
            <a:ext cx="17012157" cy="17259226"/>
          </a:xfrm>
          <a:custGeom>
            <a:avLst/>
            <a:gdLst/>
            <a:ahLst/>
            <a:cxnLst/>
            <a:rect r="r" b="b" t="t" l="l"/>
            <a:pathLst>
              <a:path h="17259226" w="17012157">
                <a:moveTo>
                  <a:pt x="0" y="0"/>
                </a:moveTo>
                <a:lnTo>
                  <a:pt x="17012157" y="0"/>
                </a:lnTo>
                <a:lnTo>
                  <a:pt x="17012157" y="17259226"/>
                </a:lnTo>
                <a:lnTo>
                  <a:pt x="0" y="17259226"/>
                </a:lnTo>
                <a:lnTo>
                  <a:pt x="0" y="0"/>
                </a:lnTo>
                <a:close/>
              </a:path>
            </a:pathLst>
          </a:custGeom>
          <a:blipFill>
            <a:blip r:embed="rId2"/>
            <a:stretch>
              <a:fillRect l="-8569" t="-430" r="0" b="-430"/>
            </a:stretch>
          </a:blipFill>
        </p:spPr>
      </p:sp>
      <p:grpSp>
        <p:nvGrpSpPr>
          <p:cNvPr name="Group 3" id="3"/>
          <p:cNvGrpSpPr/>
          <p:nvPr/>
        </p:nvGrpSpPr>
        <p:grpSpPr>
          <a:xfrm rot="0">
            <a:off x="1708522" y="2425679"/>
            <a:ext cx="14125061" cy="4985998"/>
            <a:chOff x="0" y="0"/>
            <a:chExt cx="18833415" cy="6647997"/>
          </a:xfrm>
        </p:grpSpPr>
        <p:sp>
          <p:nvSpPr>
            <p:cNvPr name="TextBox 4" id="4"/>
            <p:cNvSpPr txBox="true"/>
            <p:nvPr/>
          </p:nvSpPr>
          <p:spPr>
            <a:xfrm rot="0">
              <a:off x="0" y="1655127"/>
              <a:ext cx="18833415" cy="3381375"/>
            </a:xfrm>
            <a:prstGeom prst="rect">
              <a:avLst/>
            </a:prstGeom>
          </p:spPr>
          <p:txBody>
            <a:bodyPr anchor="t" rtlCol="false" tIns="0" lIns="0" bIns="0" rIns="0">
              <a:spAutoFit/>
            </a:bodyPr>
            <a:lstStyle/>
            <a:p>
              <a:pPr>
                <a:lnSpc>
                  <a:spcPts val="9959"/>
                </a:lnSpc>
              </a:pPr>
              <a:r>
                <a:rPr lang="en-US" sz="8299">
                  <a:solidFill>
                    <a:srgbClr val="FFFFFF"/>
                  </a:solidFill>
                  <a:latin typeface="Bicubik"/>
                </a:rPr>
                <a:t>Smart Parking</a:t>
              </a:r>
            </a:p>
            <a:p>
              <a:pPr>
                <a:lnSpc>
                  <a:spcPts val="9959"/>
                </a:lnSpc>
              </a:pPr>
              <a:r>
                <a:rPr lang="en-US" sz="8299">
                  <a:solidFill>
                    <a:srgbClr val="FFFFFF"/>
                  </a:solidFill>
                  <a:latin typeface="Bicubik"/>
                </a:rPr>
                <a:t>     SYSTEM</a:t>
              </a:r>
            </a:p>
          </p:txBody>
        </p:sp>
        <p:sp>
          <p:nvSpPr>
            <p:cNvPr name="TextBox 5" id="5"/>
            <p:cNvSpPr txBox="true"/>
            <p:nvPr/>
          </p:nvSpPr>
          <p:spPr>
            <a:xfrm rot="0">
              <a:off x="0" y="-57150"/>
              <a:ext cx="18833415" cy="578697"/>
            </a:xfrm>
            <a:prstGeom prst="rect">
              <a:avLst/>
            </a:prstGeom>
          </p:spPr>
          <p:txBody>
            <a:bodyPr anchor="t" rtlCol="false" tIns="0" lIns="0" bIns="0" rIns="0">
              <a:spAutoFit/>
            </a:bodyPr>
            <a:lstStyle/>
            <a:p>
              <a:pPr>
                <a:lnSpc>
                  <a:spcPts val="3639"/>
                </a:lnSpc>
              </a:pPr>
              <a:r>
                <a:rPr lang="en-US" sz="2599" spc="592">
                  <a:solidFill>
                    <a:srgbClr val="FFFFFF"/>
                  </a:solidFill>
                  <a:latin typeface="Bicubik"/>
                </a:rPr>
                <a:t>ARTIFICIAL INTELLIGENCE PRESENTS </a:t>
              </a:r>
            </a:p>
          </p:txBody>
        </p:sp>
        <p:sp>
          <p:nvSpPr>
            <p:cNvPr name="TextBox 6" id="6"/>
            <p:cNvSpPr txBox="true"/>
            <p:nvPr/>
          </p:nvSpPr>
          <p:spPr>
            <a:xfrm rot="0">
              <a:off x="0" y="5958599"/>
              <a:ext cx="18833415" cy="689398"/>
            </a:xfrm>
            <a:prstGeom prst="rect">
              <a:avLst/>
            </a:prstGeom>
          </p:spPr>
          <p:txBody>
            <a:bodyPr anchor="t" rtlCol="false" tIns="0" lIns="0" bIns="0" rIns="0">
              <a:spAutoFit/>
            </a:bodyPr>
            <a:lstStyle/>
            <a:p>
              <a:pPr algn="l" marL="0" indent="0" lvl="0">
                <a:lnSpc>
                  <a:spcPts val="3919"/>
                </a:lnSpc>
                <a:spcBef>
                  <a:spcPct val="0"/>
                </a:spcBef>
              </a:pPr>
            </a:p>
          </p:txBody>
        </p:sp>
      </p:grpSp>
      <p:sp>
        <p:nvSpPr>
          <p:cNvPr name="Freeform 7" id="7"/>
          <p:cNvSpPr/>
          <p:nvPr/>
        </p:nvSpPr>
        <p:spPr>
          <a:xfrm flipH="false" flipV="false" rot="0">
            <a:off x="10441363" y="4918678"/>
            <a:ext cx="7315200" cy="3890454"/>
          </a:xfrm>
          <a:custGeom>
            <a:avLst/>
            <a:gdLst/>
            <a:ahLst/>
            <a:cxnLst/>
            <a:rect r="r" b="b" t="t" l="l"/>
            <a:pathLst>
              <a:path h="3890454" w="7315200">
                <a:moveTo>
                  <a:pt x="0" y="0"/>
                </a:moveTo>
                <a:lnTo>
                  <a:pt x="7315200" y="0"/>
                </a:lnTo>
                <a:lnTo>
                  <a:pt x="7315200" y="3890454"/>
                </a:lnTo>
                <a:lnTo>
                  <a:pt x="0" y="389045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0">
            <a:off x="-12162839" y="0"/>
            <a:ext cx="16137436" cy="10287000"/>
          </a:xfrm>
          <a:custGeom>
            <a:avLst/>
            <a:gdLst/>
            <a:ahLst/>
            <a:cxnLst/>
            <a:rect r="r" b="b" t="t" l="l"/>
            <a:pathLst>
              <a:path h="10287000" w="16137436">
                <a:moveTo>
                  <a:pt x="16137436" y="0"/>
                </a:moveTo>
                <a:lnTo>
                  <a:pt x="0" y="0"/>
                </a:lnTo>
                <a:lnTo>
                  <a:pt x="0" y="10287000"/>
                </a:lnTo>
                <a:lnTo>
                  <a:pt x="16137436" y="10287000"/>
                </a:lnTo>
                <a:lnTo>
                  <a:pt x="16137436" y="0"/>
                </a:lnTo>
                <a:close/>
              </a:path>
            </a:pathLst>
          </a:custGeom>
          <a:blipFill>
            <a:blip r:embed="rId2"/>
            <a:stretch>
              <a:fillRect l="0" t="-24139" r="0" b="-23712"/>
            </a:stretch>
          </a:blipFill>
        </p:spPr>
      </p:sp>
      <p:grpSp>
        <p:nvGrpSpPr>
          <p:cNvPr name="Group 3" id="3"/>
          <p:cNvGrpSpPr/>
          <p:nvPr/>
        </p:nvGrpSpPr>
        <p:grpSpPr>
          <a:xfrm rot="0">
            <a:off x="2195835" y="591179"/>
            <a:ext cx="13896331" cy="10568346"/>
            <a:chOff x="0" y="0"/>
            <a:chExt cx="18528441" cy="14091128"/>
          </a:xfrm>
        </p:grpSpPr>
        <p:sp>
          <p:nvSpPr>
            <p:cNvPr name="TextBox 4" id="4"/>
            <p:cNvSpPr txBox="true"/>
            <p:nvPr/>
          </p:nvSpPr>
          <p:spPr>
            <a:xfrm rot="0">
              <a:off x="0" y="0"/>
              <a:ext cx="18528441" cy="12865100"/>
            </a:xfrm>
            <a:prstGeom prst="rect">
              <a:avLst/>
            </a:prstGeom>
          </p:spPr>
          <p:txBody>
            <a:bodyPr anchor="t" rtlCol="false" tIns="0" lIns="0" bIns="0" rIns="0">
              <a:spAutoFit/>
            </a:bodyPr>
            <a:lstStyle/>
            <a:p>
              <a:pPr>
                <a:lnSpc>
                  <a:spcPts val="3545"/>
                </a:lnSpc>
              </a:pPr>
              <a:r>
                <a:rPr lang="en-US" sz="2954">
                  <a:solidFill>
                    <a:srgbClr val="FFFFFF"/>
                  </a:solidFill>
                  <a:latin typeface="Lexend Exa"/>
                </a:rPr>
                <a:t>Here's how YOLO V8 is utilized in a smart parking system:</a:t>
              </a:r>
            </a:p>
            <a:p>
              <a:pPr>
                <a:lnSpc>
                  <a:spcPts val="3545"/>
                </a:lnSpc>
              </a:pPr>
            </a:p>
            <a:p>
              <a:pPr marL="637844" indent="-318922" lvl="1">
                <a:lnSpc>
                  <a:spcPts val="3545"/>
                </a:lnSpc>
                <a:buFont typeface="Arial"/>
                <a:buChar char="•"/>
              </a:pPr>
              <a:r>
                <a:rPr lang="en-US" sz="2954">
                  <a:solidFill>
                    <a:srgbClr val="FFFFFF"/>
                  </a:solidFill>
                  <a:latin typeface="Lexend Exa"/>
                </a:rPr>
                <a:t> Vehicle Detection: YOLO V8 scans the video feed or image data captured by cameras installed in the parking facility. It identifies the presence of vehicles within parking spaces, accurately detecting their locations.</a:t>
              </a:r>
            </a:p>
            <a:p>
              <a:pPr marL="637844" indent="-318922" lvl="1">
                <a:lnSpc>
                  <a:spcPts val="3545"/>
                </a:lnSpc>
                <a:buFont typeface="Arial"/>
                <a:buChar char="•"/>
              </a:pPr>
              <a:r>
                <a:rPr lang="en-US" sz="2954">
                  <a:solidFill>
                    <a:srgbClr val="FFFFFF"/>
                  </a:solidFill>
                  <a:latin typeface="Lexend Exa"/>
                </a:rPr>
                <a:t> Classification: YOLO V8 classifies the detected vehicles based on predefined categories, such as car, truck, motorcycle, or bicycle. This classification helps in understanding the types of vehicles occupying parking spaces.</a:t>
              </a:r>
            </a:p>
            <a:p>
              <a:pPr marL="637844" indent="-318922" lvl="1">
                <a:lnSpc>
                  <a:spcPts val="3545"/>
                </a:lnSpc>
                <a:buFont typeface="Arial"/>
                <a:buChar char="•"/>
              </a:pPr>
              <a:r>
                <a:rPr lang="en-US" sz="2954">
                  <a:solidFill>
                    <a:srgbClr val="FFFFFF"/>
                  </a:solidFill>
                  <a:latin typeface="Lexend Exa"/>
                </a:rPr>
                <a:t> Occupancy Monitoring: By continuously analyzing the video feed, YOLO V8 monitors parking space occupancy in real-time. It detects when vehicles enter or leave parking spaces, providing up-to-date information on space availability.</a:t>
              </a:r>
            </a:p>
            <a:p>
              <a:pPr marL="637844" indent="-318922" lvl="1">
                <a:lnSpc>
                  <a:spcPts val="3545"/>
                </a:lnSpc>
                <a:buFont typeface="Arial"/>
                <a:buChar char="•"/>
              </a:pPr>
              <a:r>
                <a:rPr lang="en-US" sz="2954">
                  <a:solidFill>
                    <a:srgbClr val="FFFFFF"/>
                  </a:solidFill>
                  <a:latin typeface="Lexend Exa"/>
                </a:rPr>
                <a:t>Counting of free parking spaces - The predefines areas where the parking spaces are and if that area does not have a car it will be counted as a free parking space.</a:t>
              </a:r>
            </a:p>
            <a:p>
              <a:pPr>
                <a:lnSpc>
                  <a:spcPts val="3065"/>
                </a:lnSpc>
              </a:pPr>
            </a:p>
            <a:p>
              <a:pPr>
                <a:lnSpc>
                  <a:spcPts val="3065"/>
                </a:lnSpc>
              </a:pPr>
            </a:p>
            <a:p>
              <a:pPr>
                <a:lnSpc>
                  <a:spcPts val="3065"/>
                </a:lnSpc>
              </a:pPr>
            </a:p>
          </p:txBody>
        </p:sp>
        <p:sp>
          <p:nvSpPr>
            <p:cNvPr name="TextBox 5" id="5"/>
            <p:cNvSpPr txBox="true"/>
            <p:nvPr/>
          </p:nvSpPr>
          <p:spPr>
            <a:xfrm rot="0">
              <a:off x="0" y="13556064"/>
              <a:ext cx="18528441" cy="535064"/>
            </a:xfrm>
            <a:prstGeom prst="rect">
              <a:avLst/>
            </a:prstGeom>
          </p:spPr>
          <p:txBody>
            <a:bodyPr anchor="t" rtlCol="false" tIns="0" lIns="0" bIns="0" rIns="0">
              <a:spAutoFit/>
            </a:bodyPr>
            <a:lstStyle/>
            <a:p>
              <a:pPr algn="l" marL="0" indent="0" lvl="0">
                <a:lnSpc>
                  <a:spcPts val="2982"/>
                </a:lnSpc>
                <a:spcBef>
                  <a:spcPct val="0"/>
                </a:spcBef>
              </a:pPr>
            </a:p>
          </p:txBody>
        </p:sp>
      </p:grpSp>
      <p:sp>
        <p:nvSpPr>
          <p:cNvPr name="Freeform 6" id="6"/>
          <p:cNvSpPr/>
          <p:nvPr/>
        </p:nvSpPr>
        <p:spPr>
          <a:xfrm flipH="true" flipV="false" rot="0">
            <a:off x="13132404" y="17037"/>
            <a:ext cx="16137436" cy="10287000"/>
          </a:xfrm>
          <a:custGeom>
            <a:avLst/>
            <a:gdLst/>
            <a:ahLst/>
            <a:cxnLst/>
            <a:rect r="r" b="b" t="t" l="l"/>
            <a:pathLst>
              <a:path h="10287000" w="16137436">
                <a:moveTo>
                  <a:pt x="16137437" y="0"/>
                </a:moveTo>
                <a:lnTo>
                  <a:pt x="0" y="0"/>
                </a:lnTo>
                <a:lnTo>
                  <a:pt x="0" y="10287000"/>
                </a:lnTo>
                <a:lnTo>
                  <a:pt x="16137437" y="10287000"/>
                </a:lnTo>
                <a:lnTo>
                  <a:pt x="16137437" y="0"/>
                </a:lnTo>
                <a:close/>
              </a:path>
            </a:pathLst>
          </a:custGeom>
          <a:blipFill>
            <a:blip r:embed="rId2"/>
            <a:stretch>
              <a:fillRect l="0" t="-24139" r="0" b="-23712"/>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0">
            <a:off x="-9264767" y="0"/>
            <a:ext cx="16137436" cy="10287000"/>
          </a:xfrm>
          <a:custGeom>
            <a:avLst/>
            <a:gdLst/>
            <a:ahLst/>
            <a:cxnLst/>
            <a:rect r="r" b="b" t="t" l="l"/>
            <a:pathLst>
              <a:path h="10287000" w="16137436">
                <a:moveTo>
                  <a:pt x="16137437" y="0"/>
                </a:moveTo>
                <a:lnTo>
                  <a:pt x="0" y="0"/>
                </a:lnTo>
                <a:lnTo>
                  <a:pt x="0" y="10287000"/>
                </a:lnTo>
                <a:lnTo>
                  <a:pt x="16137437" y="10287000"/>
                </a:lnTo>
                <a:lnTo>
                  <a:pt x="16137437" y="0"/>
                </a:lnTo>
                <a:close/>
              </a:path>
            </a:pathLst>
          </a:custGeom>
          <a:blipFill>
            <a:blip r:embed="rId2"/>
            <a:stretch>
              <a:fillRect l="0" t="-24139" r="0" b="-23712"/>
            </a:stretch>
          </a:blipFill>
        </p:spPr>
      </p:sp>
      <p:grpSp>
        <p:nvGrpSpPr>
          <p:cNvPr name="Group 3" id="3"/>
          <p:cNvGrpSpPr/>
          <p:nvPr/>
        </p:nvGrpSpPr>
        <p:grpSpPr>
          <a:xfrm rot="0">
            <a:off x="3154720" y="395389"/>
            <a:ext cx="12413666" cy="2532596"/>
            <a:chOff x="0" y="0"/>
            <a:chExt cx="16551554" cy="3376795"/>
          </a:xfrm>
        </p:grpSpPr>
        <p:sp>
          <p:nvSpPr>
            <p:cNvPr name="TextBox 4" id="4"/>
            <p:cNvSpPr txBox="true"/>
            <p:nvPr/>
          </p:nvSpPr>
          <p:spPr>
            <a:xfrm rot="0">
              <a:off x="0" y="-19050"/>
              <a:ext cx="16551554" cy="1784350"/>
            </a:xfrm>
            <a:prstGeom prst="rect">
              <a:avLst/>
            </a:prstGeom>
          </p:spPr>
          <p:txBody>
            <a:bodyPr anchor="t" rtlCol="false" tIns="0" lIns="0" bIns="0" rIns="0">
              <a:spAutoFit/>
            </a:bodyPr>
            <a:lstStyle/>
            <a:p>
              <a:pPr algn="ctr">
                <a:lnSpc>
                  <a:spcPts val="10439"/>
                </a:lnSpc>
              </a:pPr>
              <a:r>
                <a:rPr lang="en-US" sz="8699">
                  <a:solidFill>
                    <a:srgbClr val="FFFFFF"/>
                  </a:solidFill>
                  <a:latin typeface="Bicubik"/>
                </a:rPr>
                <a:t>Working</a:t>
              </a:r>
            </a:p>
          </p:txBody>
        </p:sp>
        <p:sp>
          <p:nvSpPr>
            <p:cNvPr name="TextBox 5" id="5"/>
            <p:cNvSpPr txBox="true"/>
            <p:nvPr/>
          </p:nvSpPr>
          <p:spPr>
            <a:xfrm rot="0">
              <a:off x="0" y="2687397"/>
              <a:ext cx="16551554" cy="689398"/>
            </a:xfrm>
            <a:prstGeom prst="rect">
              <a:avLst/>
            </a:prstGeom>
          </p:spPr>
          <p:txBody>
            <a:bodyPr anchor="t" rtlCol="false" tIns="0" lIns="0" bIns="0" rIns="0">
              <a:spAutoFit/>
            </a:bodyPr>
            <a:lstStyle/>
            <a:p>
              <a:pPr algn="l" marL="0" indent="0" lvl="0">
                <a:lnSpc>
                  <a:spcPts val="3919"/>
                </a:lnSpc>
                <a:spcBef>
                  <a:spcPct val="0"/>
                </a:spcBef>
              </a:pPr>
            </a:p>
          </p:txBody>
        </p:sp>
      </p:grpSp>
      <p:sp>
        <p:nvSpPr>
          <p:cNvPr name="AutoShape 6" id="6"/>
          <p:cNvSpPr/>
          <p:nvPr/>
        </p:nvSpPr>
        <p:spPr>
          <a:xfrm flipV="true">
            <a:off x="2937167" y="1661687"/>
            <a:ext cx="12631218" cy="19050"/>
          </a:xfrm>
          <a:prstGeom prst="line">
            <a:avLst/>
          </a:prstGeom>
          <a:ln cap="flat" w="38100">
            <a:solidFill>
              <a:srgbClr val="FFFFFF"/>
            </a:solidFill>
            <a:prstDash val="solid"/>
            <a:headEnd type="diamond" len="lg" w="lg"/>
            <a:tailEnd type="diamond" len="lg" w="lg"/>
          </a:ln>
        </p:spPr>
      </p:sp>
      <p:sp>
        <p:nvSpPr>
          <p:cNvPr name="TextBox 7" id="7"/>
          <p:cNvSpPr txBox="true"/>
          <p:nvPr/>
        </p:nvSpPr>
        <p:spPr>
          <a:xfrm rot="0">
            <a:off x="7029648" y="1899285"/>
            <a:ext cx="4228703" cy="1028700"/>
          </a:xfrm>
          <a:prstGeom prst="rect">
            <a:avLst/>
          </a:prstGeom>
        </p:spPr>
        <p:txBody>
          <a:bodyPr anchor="t" rtlCol="false" tIns="0" lIns="0" bIns="0" rIns="0">
            <a:spAutoFit/>
          </a:bodyPr>
          <a:lstStyle/>
          <a:p>
            <a:pPr algn="ctr">
              <a:lnSpc>
                <a:spcPts val="8039"/>
              </a:lnSpc>
              <a:spcBef>
                <a:spcPct val="0"/>
              </a:spcBef>
            </a:pPr>
            <a:r>
              <a:rPr lang="en-US" sz="6699">
                <a:solidFill>
                  <a:srgbClr val="FFFFFF"/>
                </a:solidFill>
                <a:latin typeface="Bicubik"/>
              </a:rPr>
              <a:t>YOLO V8</a:t>
            </a:r>
          </a:p>
        </p:txBody>
      </p:sp>
      <p:grpSp>
        <p:nvGrpSpPr>
          <p:cNvPr name="Group 8" id="8"/>
          <p:cNvGrpSpPr/>
          <p:nvPr/>
        </p:nvGrpSpPr>
        <p:grpSpPr>
          <a:xfrm rot="0">
            <a:off x="1028700" y="4033479"/>
            <a:ext cx="13896331" cy="6253521"/>
            <a:chOff x="0" y="0"/>
            <a:chExt cx="18528441" cy="8338028"/>
          </a:xfrm>
        </p:grpSpPr>
        <p:sp>
          <p:nvSpPr>
            <p:cNvPr name="TextBox 9" id="9"/>
            <p:cNvSpPr txBox="true"/>
            <p:nvPr/>
          </p:nvSpPr>
          <p:spPr>
            <a:xfrm rot="0">
              <a:off x="0" y="0"/>
              <a:ext cx="18528441" cy="7112000"/>
            </a:xfrm>
            <a:prstGeom prst="rect">
              <a:avLst/>
            </a:prstGeom>
          </p:spPr>
          <p:txBody>
            <a:bodyPr anchor="t" rtlCol="false" tIns="0" lIns="0" bIns="0" rIns="0">
              <a:spAutoFit/>
            </a:bodyPr>
            <a:lstStyle/>
            <a:p>
              <a:pPr>
                <a:lnSpc>
                  <a:spcPts val="4265"/>
                </a:lnSpc>
              </a:pPr>
              <a:r>
                <a:rPr lang="en-US" sz="3554">
                  <a:solidFill>
                    <a:srgbClr val="FFFFFF"/>
                  </a:solidFill>
                  <a:latin typeface="Lexend Exa"/>
                </a:rPr>
                <a:t>YOLO v8 builds on the core YOLO concept developed by Ultralytics, further refining it for optimal performance. In essence, YOLO v8 works by dividing the input image into a grid, typically with a size of 13x13 or 26x26, depending on the specific type. Each grid cell takes responsibility for predicting objects within its spatial domain. Following are the basic steps of the working principle of YOLO v8:</a:t>
              </a:r>
            </a:p>
            <a:p>
              <a:pPr>
                <a:lnSpc>
                  <a:spcPts val="4265"/>
                </a:lnSpc>
              </a:pPr>
            </a:p>
          </p:txBody>
        </p:sp>
        <p:sp>
          <p:nvSpPr>
            <p:cNvPr name="TextBox 10" id="10"/>
            <p:cNvSpPr txBox="true"/>
            <p:nvPr/>
          </p:nvSpPr>
          <p:spPr>
            <a:xfrm rot="0">
              <a:off x="0" y="7802964"/>
              <a:ext cx="18528441" cy="535064"/>
            </a:xfrm>
            <a:prstGeom prst="rect">
              <a:avLst/>
            </a:prstGeom>
          </p:spPr>
          <p:txBody>
            <a:bodyPr anchor="t" rtlCol="false" tIns="0" lIns="0" bIns="0" rIns="0">
              <a:spAutoFit/>
            </a:bodyPr>
            <a:lstStyle/>
            <a:p>
              <a:pPr algn="l" marL="0" indent="0" lvl="0">
                <a:lnSpc>
                  <a:spcPts val="2982"/>
                </a:lnSpc>
                <a:spcBef>
                  <a:spcPct val="0"/>
                </a:spcBef>
              </a:pPr>
            </a:p>
          </p:txBody>
        </p:sp>
      </p:grpSp>
      <p:sp>
        <p:nvSpPr>
          <p:cNvPr name="TextBox 11" id="11"/>
          <p:cNvSpPr txBox="true"/>
          <p:nvPr/>
        </p:nvSpPr>
        <p:spPr>
          <a:xfrm rot="0">
            <a:off x="1028700" y="3061632"/>
            <a:ext cx="12138720" cy="828675"/>
          </a:xfrm>
          <a:prstGeom prst="rect">
            <a:avLst/>
          </a:prstGeom>
        </p:spPr>
        <p:txBody>
          <a:bodyPr anchor="t" rtlCol="false" tIns="0" lIns="0" bIns="0" rIns="0">
            <a:spAutoFit/>
          </a:bodyPr>
          <a:lstStyle/>
          <a:p>
            <a:pPr algn="ctr">
              <a:lnSpc>
                <a:spcPts val="6480"/>
              </a:lnSpc>
              <a:spcBef>
                <a:spcPct val="0"/>
              </a:spcBef>
            </a:pPr>
            <a:r>
              <a:rPr lang="en-US" sz="5400">
                <a:solidFill>
                  <a:srgbClr val="FFFFFF"/>
                </a:solidFill>
                <a:latin typeface="Bicubik"/>
              </a:rPr>
              <a:t>YOLO v8’s Working Principle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0">
            <a:off x="11806739" y="2797102"/>
            <a:ext cx="16137436" cy="10287000"/>
          </a:xfrm>
          <a:custGeom>
            <a:avLst/>
            <a:gdLst/>
            <a:ahLst/>
            <a:cxnLst/>
            <a:rect r="r" b="b" t="t" l="l"/>
            <a:pathLst>
              <a:path h="10287000" w="16137436">
                <a:moveTo>
                  <a:pt x="16137436" y="0"/>
                </a:moveTo>
                <a:lnTo>
                  <a:pt x="0" y="0"/>
                </a:lnTo>
                <a:lnTo>
                  <a:pt x="0" y="10287000"/>
                </a:lnTo>
                <a:lnTo>
                  <a:pt x="16137436" y="10287000"/>
                </a:lnTo>
                <a:lnTo>
                  <a:pt x="16137436" y="0"/>
                </a:lnTo>
                <a:close/>
              </a:path>
            </a:pathLst>
          </a:custGeom>
          <a:blipFill>
            <a:blip r:embed="rId2"/>
            <a:stretch>
              <a:fillRect l="0" t="-24139" r="0" b="-23712"/>
            </a:stretch>
          </a:blipFill>
        </p:spPr>
      </p:sp>
      <p:sp>
        <p:nvSpPr>
          <p:cNvPr name="TextBox 3" id="3"/>
          <p:cNvSpPr txBox="true"/>
          <p:nvPr/>
        </p:nvSpPr>
        <p:spPr>
          <a:xfrm rot="0">
            <a:off x="745894" y="1252537"/>
            <a:ext cx="16298949" cy="7781925"/>
          </a:xfrm>
          <a:prstGeom prst="rect">
            <a:avLst/>
          </a:prstGeom>
        </p:spPr>
        <p:txBody>
          <a:bodyPr anchor="t" rtlCol="false" tIns="0" lIns="0" bIns="0" rIns="0">
            <a:spAutoFit/>
          </a:bodyPr>
          <a:lstStyle/>
          <a:p>
            <a:pPr>
              <a:lnSpc>
                <a:spcPts val="3240"/>
              </a:lnSpc>
              <a:spcBef>
                <a:spcPct val="0"/>
              </a:spcBef>
            </a:pPr>
            <a:r>
              <a:rPr lang="en-US" sz="2700">
                <a:solidFill>
                  <a:srgbClr val="FFFFFF"/>
                </a:solidFill>
                <a:latin typeface="Montserrat"/>
              </a:rPr>
              <a:t>1. </a:t>
            </a:r>
            <a:r>
              <a:rPr lang="en-US" sz="2700">
                <a:solidFill>
                  <a:srgbClr val="FFFFFF"/>
                </a:solidFill>
                <a:latin typeface="Montserrat Bold"/>
              </a:rPr>
              <a:t>Input Processing: </a:t>
            </a:r>
            <a:r>
              <a:rPr lang="en-US" sz="2700">
                <a:solidFill>
                  <a:srgbClr val="FFFFFF"/>
                </a:solidFill>
                <a:latin typeface="Montserrat"/>
              </a:rPr>
              <a:t>YOLO v8 takes an image as input and divides it into a grid, typically with a size of 13x13 or 26x26, depending on the specific type. Each grid cell is responsible for predicting objects within its spatial domain.</a:t>
            </a:r>
          </a:p>
          <a:p>
            <a:pPr>
              <a:lnSpc>
                <a:spcPts val="3240"/>
              </a:lnSpc>
              <a:spcBef>
                <a:spcPct val="0"/>
              </a:spcBef>
            </a:pPr>
          </a:p>
          <a:p>
            <a:pPr>
              <a:lnSpc>
                <a:spcPts val="3240"/>
              </a:lnSpc>
              <a:spcBef>
                <a:spcPct val="0"/>
              </a:spcBef>
            </a:pPr>
            <a:r>
              <a:rPr lang="en-US" sz="2700">
                <a:solidFill>
                  <a:srgbClr val="FFFFFF"/>
                </a:solidFill>
                <a:latin typeface="Montserrat"/>
              </a:rPr>
              <a:t>2. </a:t>
            </a:r>
            <a:r>
              <a:rPr lang="en-US" sz="2700">
                <a:solidFill>
                  <a:srgbClr val="FFFFFF"/>
                </a:solidFill>
                <a:latin typeface="Montserrat Bold"/>
              </a:rPr>
              <a:t>Feature Extraction</a:t>
            </a:r>
            <a:r>
              <a:rPr lang="en-US" sz="2700">
                <a:solidFill>
                  <a:srgbClr val="FFFFFF"/>
                </a:solidFill>
                <a:latin typeface="Montserrat"/>
              </a:rPr>
              <a:t>: The network extracts high-level features from the input image using a deep convolutional neural network (CNN). The choice of the network architecture often taken from established models like ResNeXt or Darknet.</a:t>
            </a:r>
          </a:p>
          <a:p>
            <a:pPr>
              <a:lnSpc>
                <a:spcPts val="3240"/>
              </a:lnSpc>
              <a:spcBef>
                <a:spcPct val="0"/>
              </a:spcBef>
            </a:pPr>
          </a:p>
          <a:p>
            <a:pPr>
              <a:lnSpc>
                <a:spcPts val="3240"/>
              </a:lnSpc>
              <a:spcBef>
                <a:spcPct val="0"/>
              </a:spcBef>
            </a:pPr>
            <a:r>
              <a:rPr lang="en-US" sz="2700">
                <a:solidFill>
                  <a:srgbClr val="FFFFFF"/>
                </a:solidFill>
                <a:latin typeface="Montserrat"/>
              </a:rPr>
              <a:t>3.</a:t>
            </a:r>
            <a:r>
              <a:rPr lang="en-US" sz="2700">
                <a:solidFill>
                  <a:srgbClr val="FFFFFF"/>
                </a:solidFill>
                <a:latin typeface="Montserrat Bold"/>
              </a:rPr>
              <a:t> Bounding Box Prediction:</a:t>
            </a:r>
            <a:r>
              <a:rPr lang="en-US" sz="2700">
                <a:solidFill>
                  <a:srgbClr val="FFFFFF"/>
                </a:solidFill>
                <a:latin typeface="Montserrat"/>
              </a:rPr>
              <a:t> YOLO v8 predicts the bounding box for objects by regressing the coordinates of the top-left corner, width and height of the box. Additionally, it calculates a confidence score that indicates the probability that the predicted box contains the object.</a:t>
            </a:r>
          </a:p>
          <a:p>
            <a:pPr>
              <a:lnSpc>
                <a:spcPts val="3240"/>
              </a:lnSpc>
              <a:spcBef>
                <a:spcPct val="0"/>
              </a:spcBef>
            </a:pPr>
          </a:p>
          <a:p>
            <a:pPr>
              <a:lnSpc>
                <a:spcPts val="3240"/>
              </a:lnSpc>
              <a:spcBef>
                <a:spcPct val="0"/>
              </a:spcBef>
            </a:pPr>
            <a:r>
              <a:rPr lang="en-US" sz="2700">
                <a:solidFill>
                  <a:srgbClr val="FFFFFF"/>
                </a:solidFill>
                <a:latin typeface="Montserrat"/>
              </a:rPr>
              <a:t>4. </a:t>
            </a:r>
            <a:r>
              <a:rPr lang="en-US" sz="2700">
                <a:solidFill>
                  <a:srgbClr val="FFFFFF"/>
                </a:solidFill>
                <a:latin typeface="Montserrat Bold"/>
              </a:rPr>
              <a:t>Class Prediction:</a:t>
            </a:r>
            <a:r>
              <a:rPr lang="en-US" sz="2700">
                <a:solidFill>
                  <a:srgbClr val="FFFFFF"/>
                </a:solidFill>
                <a:latin typeface="Montserrat"/>
              </a:rPr>
              <a:t> Along with bounding box predictions, YOLO v8 also predicts class probabilities for each grid cell. This means that the model can not only detect objects but also identify their relative categories.</a:t>
            </a:r>
          </a:p>
          <a:p>
            <a:pPr>
              <a:lnSpc>
                <a:spcPts val="3240"/>
              </a:lnSpc>
              <a:spcBef>
                <a:spcPct val="0"/>
              </a:spcBef>
            </a:pPr>
          </a:p>
          <a:p>
            <a:pPr>
              <a:lnSpc>
                <a:spcPts val="3240"/>
              </a:lnSpc>
              <a:spcBef>
                <a:spcPct val="0"/>
              </a:spcBef>
            </a:pPr>
            <a:r>
              <a:rPr lang="en-US" sz="2700">
                <a:solidFill>
                  <a:srgbClr val="FFFFFF"/>
                </a:solidFill>
                <a:latin typeface="Montserrat"/>
              </a:rPr>
              <a:t>5. </a:t>
            </a:r>
            <a:r>
              <a:rPr lang="en-US" sz="2700">
                <a:solidFill>
                  <a:srgbClr val="FFFFFF"/>
                </a:solidFill>
                <a:latin typeface="Montserrat Bold"/>
              </a:rPr>
              <a:t>Post-Processing:</a:t>
            </a:r>
            <a:r>
              <a:rPr lang="en-US" sz="2700">
                <a:solidFill>
                  <a:srgbClr val="FFFFFF"/>
                </a:solidFill>
                <a:latin typeface="Montserrat"/>
              </a:rPr>
              <a:t> Once the predictions are made, a confidence threshold is applied to filter out low-confidence detections. Non-maximum suppression is then used to remove duplicate or overlapping bounding boxes, ensuring that only the most accurate search continues.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994855" y="1681527"/>
            <a:ext cx="14252547" cy="8017058"/>
          </a:xfrm>
          <a:custGeom>
            <a:avLst/>
            <a:gdLst/>
            <a:ahLst/>
            <a:cxnLst/>
            <a:rect r="r" b="b" t="t" l="l"/>
            <a:pathLst>
              <a:path h="8017058" w="14252547">
                <a:moveTo>
                  <a:pt x="0" y="0"/>
                </a:moveTo>
                <a:lnTo>
                  <a:pt x="14252547" y="0"/>
                </a:lnTo>
                <a:lnTo>
                  <a:pt x="14252547" y="8017057"/>
                </a:lnTo>
                <a:lnTo>
                  <a:pt x="0" y="8017057"/>
                </a:lnTo>
                <a:lnTo>
                  <a:pt x="0" y="0"/>
                </a:lnTo>
                <a:close/>
              </a:path>
            </a:pathLst>
          </a:custGeom>
          <a:blipFill>
            <a:blip r:embed="rId2"/>
            <a:stretch>
              <a:fillRect l="0" t="0" r="0" b="0"/>
            </a:stretch>
          </a:blipFill>
        </p:spPr>
      </p:sp>
      <p:sp>
        <p:nvSpPr>
          <p:cNvPr name="TextBox 3" id="3"/>
          <p:cNvSpPr txBox="true"/>
          <p:nvPr/>
        </p:nvSpPr>
        <p:spPr>
          <a:xfrm rot="0">
            <a:off x="3362523" y="509587"/>
            <a:ext cx="11562954" cy="1028700"/>
          </a:xfrm>
          <a:prstGeom prst="rect">
            <a:avLst/>
          </a:prstGeom>
        </p:spPr>
        <p:txBody>
          <a:bodyPr anchor="t" rtlCol="false" tIns="0" lIns="0" bIns="0" rIns="0">
            <a:spAutoFit/>
          </a:bodyPr>
          <a:lstStyle/>
          <a:p>
            <a:pPr algn="ctr">
              <a:lnSpc>
                <a:spcPts val="8039"/>
              </a:lnSpc>
              <a:spcBef>
                <a:spcPct val="0"/>
              </a:spcBef>
            </a:pPr>
            <a:r>
              <a:rPr lang="en-US" sz="6699">
                <a:solidFill>
                  <a:srgbClr val="FFFFFF"/>
                </a:solidFill>
                <a:latin typeface="Bicubik"/>
              </a:rPr>
              <a:t>oUTPUT OF THE MODEL</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5766171" y="2565726"/>
            <a:ext cx="16305327" cy="16843704"/>
          </a:xfrm>
          <a:custGeom>
            <a:avLst/>
            <a:gdLst/>
            <a:ahLst/>
            <a:cxnLst/>
            <a:rect r="r" b="b" t="t" l="l"/>
            <a:pathLst>
              <a:path h="16843704" w="16305327">
                <a:moveTo>
                  <a:pt x="0" y="0"/>
                </a:moveTo>
                <a:lnTo>
                  <a:pt x="16305327" y="0"/>
                </a:lnTo>
                <a:lnTo>
                  <a:pt x="16305327" y="16843704"/>
                </a:lnTo>
                <a:lnTo>
                  <a:pt x="0" y="16843704"/>
                </a:lnTo>
                <a:lnTo>
                  <a:pt x="0" y="0"/>
                </a:lnTo>
                <a:close/>
              </a:path>
            </a:pathLst>
          </a:custGeom>
          <a:blipFill>
            <a:blip r:embed="rId2"/>
            <a:stretch>
              <a:fillRect l="-4623" t="0" r="-4980" b="0"/>
            </a:stretch>
          </a:blipFill>
        </p:spPr>
      </p:sp>
      <p:sp>
        <p:nvSpPr>
          <p:cNvPr name="TextBox 3" id="3"/>
          <p:cNvSpPr txBox="true"/>
          <p:nvPr/>
        </p:nvSpPr>
        <p:spPr>
          <a:xfrm rot="0">
            <a:off x="2685597" y="4339128"/>
            <a:ext cx="13913025" cy="1847850"/>
          </a:xfrm>
          <a:prstGeom prst="rect">
            <a:avLst/>
          </a:prstGeom>
        </p:spPr>
        <p:txBody>
          <a:bodyPr anchor="t" rtlCol="false" tIns="0" lIns="0" bIns="0" rIns="0">
            <a:spAutoFit/>
          </a:bodyPr>
          <a:lstStyle/>
          <a:p>
            <a:pPr algn="ctr">
              <a:lnSpc>
                <a:spcPts val="14518"/>
              </a:lnSpc>
            </a:pPr>
            <a:r>
              <a:rPr lang="en-US" sz="12099">
                <a:solidFill>
                  <a:srgbClr val="FFFFFF"/>
                </a:solidFill>
                <a:latin typeface="Brittany"/>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2271857" y="5944961"/>
            <a:ext cx="7882467" cy="548005"/>
          </a:xfrm>
          <a:prstGeom prst="rect">
            <a:avLst/>
          </a:prstGeom>
        </p:spPr>
        <p:txBody>
          <a:bodyPr anchor="t" rtlCol="false" tIns="0" lIns="0" bIns="0" rIns="0">
            <a:spAutoFit/>
          </a:bodyPr>
          <a:lstStyle/>
          <a:p>
            <a:pPr algn="l" marL="0" indent="0" lvl="0">
              <a:lnSpc>
                <a:spcPts val="3919"/>
              </a:lnSpc>
              <a:spcBef>
                <a:spcPct val="0"/>
              </a:spcBef>
            </a:pPr>
          </a:p>
        </p:txBody>
      </p:sp>
      <p:sp>
        <p:nvSpPr>
          <p:cNvPr name="Freeform 3" id="3"/>
          <p:cNvSpPr/>
          <p:nvPr/>
        </p:nvSpPr>
        <p:spPr>
          <a:xfrm flipH="false" flipV="false" rot="0">
            <a:off x="-228600" y="-275658"/>
            <a:ext cx="16686973" cy="4814229"/>
          </a:xfrm>
          <a:custGeom>
            <a:avLst/>
            <a:gdLst/>
            <a:ahLst/>
            <a:cxnLst/>
            <a:rect r="r" b="b" t="t" l="l"/>
            <a:pathLst>
              <a:path h="4814229" w="16686973">
                <a:moveTo>
                  <a:pt x="0" y="0"/>
                </a:moveTo>
                <a:lnTo>
                  <a:pt x="16686973" y="0"/>
                </a:lnTo>
                <a:lnTo>
                  <a:pt x="16686973" y="4814229"/>
                </a:lnTo>
                <a:lnTo>
                  <a:pt x="0" y="4814229"/>
                </a:lnTo>
                <a:lnTo>
                  <a:pt x="0" y="0"/>
                </a:lnTo>
                <a:close/>
              </a:path>
            </a:pathLst>
          </a:custGeom>
          <a:blipFill>
            <a:blip r:embed="rId2"/>
            <a:stretch>
              <a:fillRect l="-41790" t="-420121" r="-20502" b="-10069"/>
            </a:stretch>
          </a:blipFill>
        </p:spPr>
      </p:sp>
      <p:sp>
        <p:nvSpPr>
          <p:cNvPr name="TextBox 4" id="4"/>
          <p:cNvSpPr txBox="true"/>
          <p:nvPr/>
        </p:nvSpPr>
        <p:spPr>
          <a:xfrm rot="0">
            <a:off x="2271857" y="3250156"/>
            <a:ext cx="13353724" cy="3500892"/>
          </a:xfrm>
          <a:prstGeom prst="rect">
            <a:avLst/>
          </a:prstGeom>
        </p:spPr>
        <p:txBody>
          <a:bodyPr anchor="t" rtlCol="false" tIns="0" lIns="0" bIns="0" rIns="0">
            <a:spAutoFit/>
          </a:bodyPr>
          <a:lstStyle/>
          <a:p>
            <a:pPr algn="ctr">
              <a:lnSpc>
                <a:spcPts val="5565"/>
              </a:lnSpc>
              <a:spcBef>
                <a:spcPct val="0"/>
              </a:spcBef>
            </a:pPr>
            <a:r>
              <a:rPr lang="en-US" sz="3975">
                <a:solidFill>
                  <a:srgbClr val="FFFFFF"/>
                </a:solidFill>
                <a:latin typeface="Bicubik"/>
              </a:rPr>
              <a:t>Presented By :</a:t>
            </a:r>
          </a:p>
          <a:p>
            <a:pPr algn="ctr">
              <a:lnSpc>
                <a:spcPts val="5565"/>
              </a:lnSpc>
              <a:spcBef>
                <a:spcPct val="0"/>
              </a:spcBef>
            </a:pPr>
          </a:p>
          <a:p>
            <a:pPr algn="ctr">
              <a:lnSpc>
                <a:spcPts val="5565"/>
              </a:lnSpc>
              <a:spcBef>
                <a:spcPct val="0"/>
              </a:spcBef>
            </a:pPr>
            <a:r>
              <a:rPr lang="en-US" sz="3975">
                <a:solidFill>
                  <a:srgbClr val="FFFFFF"/>
                </a:solidFill>
                <a:latin typeface="Bicubik"/>
              </a:rPr>
              <a:t>Krishna Shrivastava  (RA2111026010399)</a:t>
            </a:r>
          </a:p>
          <a:p>
            <a:pPr algn="ctr">
              <a:lnSpc>
                <a:spcPts val="5565"/>
              </a:lnSpc>
              <a:spcBef>
                <a:spcPct val="0"/>
              </a:spcBef>
            </a:pPr>
            <a:r>
              <a:rPr lang="en-US" sz="3975">
                <a:solidFill>
                  <a:srgbClr val="FFFFFF"/>
                </a:solidFill>
                <a:latin typeface="Bicubik"/>
              </a:rPr>
              <a:t>Gracy Arora (RA2111026010390)</a:t>
            </a:r>
          </a:p>
          <a:p>
            <a:pPr algn="ctr">
              <a:lnSpc>
                <a:spcPts val="5565"/>
              </a:lnSpc>
              <a:spcBef>
                <a:spcPct val="0"/>
              </a:spcBef>
            </a:pPr>
            <a:r>
              <a:rPr lang="en-US" sz="3975">
                <a:solidFill>
                  <a:srgbClr val="FFFFFF"/>
                </a:solidFill>
                <a:latin typeface="Bicubik"/>
              </a:rPr>
              <a:t>AKshat Jain (RA2111026010404)</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489845" y="-4273439"/>
            <a:ext cx="13830696" cy="10604278"/>
          </a:xfrm>
          <a:custGeom>
            <a:avLst/>
            <a:gdLst/>
            <a:ahLst/>
            <a:cxnLst/>
            <a:rect r="r" b="b" t="t" l="l"/>
            <a:pathLst>
              <a:path h="10604278" w="13830696">
                <a:moveTo>
                  <a:pt x="0" y="0"/>
                </a:moveTo>
                <a:lnTo>
                  <a:pt x="13830696" y="0"/>
                </a:lnTo>
                <a:lnTo>
                  <a:pt x="13830696" y="10604278"/>
                </a:lnTo>
                <a:lnTo>
                  <a:pt x="0" y="10604278"/>
                </a:lnTo>
                <a:lnTo>
                  <a:pt x="0" y="0"/>
                </a:lnTo>
                <a:close/>
              </a:path>
            </a:pathLst>
          </a:custGeom>
          <a:blipFill>
            <a:blip r:embed="rId2"/>
            <a:stretch>
              <a:fillRect l="0" t="-18706" r="0" b="-4219"/>
            </a:stretch>
          </a:blipFill>
        </p:spPr>
      </p:sp>
      <p:sp>
        <p:nvSpPr>
          <p:cNvPr name="Freeform 3" id="3"/>
          <p:cNvSpPr/>
          <p:nvPr/>
        </p:nvSpPr>
        <p:spPr>
          <a:xfrm flipH="false" flipV="false" rot="0">
            <a:off x="10089695" y="3034541"/>
            <a:ext cx="7887516" cy="5189328"/>
          </a:xfrm>
          <a:custGeom>
            <a:avLst/>
            <a:gdLst/>
            <a:ahLst/>
            <a:cxnLst/>
            <a:rect r="r" b="b" t="t" l="l"/>
            <a:pathLst>
              <a:path h="5189328" w="7887516">
                <a:moveTo>
                  <a:pt x="0" y="0"/>
                </a:moveTo>
                <a:lnTo>
                  <a:pt x="7887516" y="0"/>
                </a:lnTo>
                <a:lnTo>
                  <a:pt x="7887516" y="5189328"/>
                </a:lnTo>
                <a:lnTo>
                  <a:pt x="0" y="5189328"/>
                </a:lnTo>
                <a:lnTo>
                  <a:pt x="0" y="0"/>
                </a:lnTo>
                <a:close/>
              </a:path>
            </a:pathLst>
          </a:custGeom>
          <a:blipFill>
            <a:blip r:embed="rId3"/>
            <a:stretch>
              <a:fillRect l="0" t="0" r="0" b="0"/>
            </a:stretch>
          </a:blipFill>
        </p:spPr>
      </p:sp>
      <p:grpSp>
        <p:nvGrpSpPr>
          <p:cNvPr name="Group 4" id="4"/>
          <p:cNvGrpSpPr/>
          <p:nvPr/>
        </p:nvGrpSpPr>
        <p:grpSpPr>
          <a:xfrm rot="0">
            <a:off x="1425503" y="755490"/>
            <a:ext cx="14011137" cy="2977485"/>
            <a:chOff x="0" y="0"/>
            <a:chExt cx="18681516" cy="3969980"/>
          </a:xfrm>
        </p:grpSpPr>
        <p:sp>
          <p:nvSpPr>
            <p:cNvPr name="TextBox 5" id="5"/>
            <p:cNvSpPr txBox="true"/>
            <p:nvPr/>
          </p:nvSpPr>
          <p:spPr>
            <a:xfrm rot="0">
              <a:off x="0" y="-9525"/>
              <a:ext cx="18681516" cy="2600325"/>
            </a:xfrm>
            <a:prstGeom prst="rect">
              <a:avLst/>
            </a:prstGeom>
          </p:spPr>
          <p:txBody>
            <a:bodyPr anchor="t" rtlCol="false" tIns="0" lIns="0" bIns="0" rIns="0">
              <a:spAutoFit/>
            </a:bodyPr>
            <a:lstStyle/>
            <a:p>
              <a:pPr>
                <a:lnSpc>
                  <a:spcPts val="7680"/>
                </a:lnSpc>
              </a:pPr>
              <a:r>
                <a:rPr lang="en-US" sz="6400">
                  <a:solidFill>
                    <a:srgbClr val="000000"/>
                  </a:solidFill>
                  <a:latin typeface="Bicubik"/>
                </a:rPr>
                <a:t>Introduction to Smart Parking System</a:t>
              </a:r>
            </a:p>
          </p:txBody>
        </p:sp>
        <p:sp>
          <p:nvSpPr>
            <p:cNvPr name="TextBox 6" id="6"/>
            <p:cNvSpPr txBox="true"/>
            <p:nvPr/>
          </p:nvSpPr>
          <p:spPr>
            <a:xfrm rot="0">
              <a:off x="0" y="3444835"/>
              <a:ext cx="18681516" cy="525145"/>
            </a:xfrm>
            <a:prstGeom prst="rect">
              <a:avLst/>
            </a:prstGeom>
          </p:spPr>
          <p:txBody>
            <a:bodyPr anchor="t" rtlCol="false" tIns="0" lIns="0" bIns="0" rIns="0">
              <a:spAutoFit/>
            </a:bodyPr>
            <a:lstStyle/>
            <a:p>
              <a:pPr>
                <a:lnSpc>
                  <a:spcPts val="3359"/>
                </a:lnSpc>
              </a:pPr>
            </a:p>
          </p:txBody>
        </p:sp>
      </p:grpSp>
      <p:sp>
        <p:nvSpPr>
          <p:cNvPr name="TextBox 7" id="7"/>
          <p:cNvSpPr txBox="true"/>
          <p:nvPr/>
        </p:nvSpPr>
        <p:spPr>
          <a:xfrm rot="0">
            <a:off x="531437" y="2876079"/>
            <a:ext cx="8923352" cy="6861896"/>
          </a:xfrm>
          <a:prstGeom prst="rect">
            <a:avLst/>
          </a:prstGeom>
        </p:spPr>
        <p:txBody>
          <a:bodyPr anchor="t" rtlCol="false" tIns="0" lIns="0" bIns="0" rIns="0">
            <a:spAutoFit/>
          </a:bodyPr>
          <a:lstStyle/>
          <a:p>
            <a:pPr algn="ctr">
              <a:lnSpc>
                <a:spcPts val="3923"/>
              </a:lnSpc>
              <a:spcBef>
                <a:spcPct val="0"/>
              </a:spcBef>
            </a:pPr>
            <a:r>
              <a:rPr lang="en-US" sz="2802">
                <a:solidFill>
                  <a:srgbClr val="000000"/>
                </a:solidFill>
                <a:latin typeface="Lexend Exa"/>
              </a:rPr>
              <a:t>A smart parking system is an advanced technological solution designed to efficiently manage parking spaces in urban or crowded areas, various components like sensors, cameras, and mobile applications to efficiently manage parking spaces. It employs AI algorithms to analyze data in real-time, predicting parking availability and guiding drivers to vacant spots. This technology optimizes urban mobility, reduces environmental impact, and enhances economic activity by streamlining parking processes.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143805" y="4524799"/>
            <a:ext cx="18717607" cy="17641345"/>
          </a:xfrm>
          <a:custGeom>
            <a:avLst/>
            <a:gdLst/>
            <a:ahLst/>
            <a:cxnLst/>
            <a:rect r="r" b="b" t="t" l="l"/>
            <a:pathLst>
              <a:path h="17641345" w="18717607">
                <a:moveTo>
                  <a:pt x="0" y="0"/>
                </a:moveTo>
                <a:lnTo>
                  <a:pt x="18717608" y="0"/>
                </a:lnTo>
                <a:lnTo>
                  <a:pt x="18717608" y="17641345"/>
                </a:lnTo>
                <a:lnTo>
                  <a:pt x="0" y="17641345"/>
                </a:lnTo>
                <a:lnTo>
                  <a:pt x="0" y="0"/>
                </a:lnTo>
                <a:close/>
              </a:path>
            </a:pathLst>
          </a:custGeom>
          <a:blipFill>
            <a:blip r:embed="rId2"/>
            <a:stretch>
              <a:fillRect l="0" t="0" r="0" b="0"/>
            </a:stretch>
          </a:blipFill>
        </p:spPr>
      </p:sp>
      <p:grpSp>
        <p:nvGrpSpPr>
          <p:cNvPr name="Group 3" id="3"/>
          <p:cNvGrpSpPr/>
          <p:nvPr/>
        </p:nvGrpSpPr>
        <p:grpSpPr>
          <a:xfrm rot="0">
            <a:off x="540158" y="543786"/>
            <a:ext cx="17207684" cy="2595880"/>
            <a:chOff x="0" y="0"/>
            <a:chExt cx="22943579" cy="3461173"/>
          </a:xfrm>
        </p:grpSpPr>
        <p:sp>
          <p:nvSpPr>
            <p:cNvPr name="TextBox 4" id="4"/>
            <p:cNvSpPr txBox="true"/>
            <p:nvPr/>
          </p:nvSpPr>
          <p:spPr>
            <a:xfrm rot="0">
              <a:off x="0" y="-9525"/>
              <a:ext cx="22943579" cy="1939925"/>
            </a:xfrm>
            <a:prstGeom prst="rect">
              <a:avLst/>
            </a:prstGeom>
          </p:spPr>
          <p:txBody>
            <a:bodyPr anchor="t" rtlCol="false" tIns="0" lIns="0" bIns="0" rIns="0">
              <a:spAutoFit/>
            </a:bodyPr>
            <a:lstStyle/>
            <a:p>
              <a:pPr algn="ctr" marL="0" indent="0" lvl="0">
                <a:lnSpc>
                  <a:spcPts val="5759"/>
                </a:lnSpc>
                <a:spcBef>
                  <a:spcPct val="0"/>
                </a:spcBef>
              </a:pPr>
              <a:r>
                <a:rPr lang="en-US" sz="4800">
                  <a:solidFill>
                    <a:srgbClr val="000000"/>
                  </a:solidFill>
                  <a:latin typeface="Bicubik"/>
                </a:rPr>
                <a:t>the significance of efficient parking management in urban areas</a:t>
              </a:r>
            </a:p>
          </p:txBody>
        </p:sp>
        <p:sp>
          <p:nvSpPr>
            <p:cNvPr name="TextBox 5" id="5"/>
            <p:cNvSpPr txBox="true"/>
            <p:nvPr/>
          </p:nvSpPr>
          <p:spPr>
            <a:xfrm rot="0">
              <a:off x="0" y="2838450"/>
              <a:ext cx="22943579" cy="622723"/>
            </a:xfrm>
            <a:prstGeom prst="rect">
              <a:avLst/>
            </a:prstGeom>
          </p:spPr>
          <p:txBody>
            <a:bodyPr anchor="t" rtlCol="false" tIns="0" lIns="0" bIns="0" rIns="0">
              <a:spAutoFit/>
            </a:bodyPr>
            <a:lstStyle/>
            <a:p>
              <a:pPr>
                <a:lnSpc>
                  <a:spcPts val="3919"/>
                </a:lnSpc>
              </a:pPr>
            </a:p>
          </p:txBody>
        </p:sp>
      </p:grpSp>
      <p:sp>
        <p:nvSpPr>
          <p:cNvPr name="TextBox 6" id="6"/>
          <p:cNvSpPr txBox="true"/>
          <p:nvPr/>
        </p:nvSpPr>
        <p:spPr>
          <a:xfrm rot="0">
            <a:off x="0" y="2896043"/>
            <a:ext cx="18288000" cy="7771278"/>
          </a:xfrm>
          <a:prstGeom prst="rect">
            <a:avLst/>
          </a:prstGeom>
        </p:spPr>
        <p:txBody>
          <a:bodyPr anchor="t" rtlCol="false" tIns="0" lIns="0" bIns="0" rIns="0">
            <a:spAutoFit/>
          </a:bodyPr>
          <a:lstStyle/>
          <a:p>
            <a:pPr marL="738203" indent="-369102" lvl="1">
              <a:lnSpc>
                <a:spcPts val="4786"/>
              </a:lnSpc>
              <a:spcBef>
                <a:spcPct val="0"/>
              </a:spcBef>
              <a:buFont typeface="Arial"/>
              <a:buChar char="•"/>
            </a:pPr>
            <a:r>
              <a:rPr lang="en-US" sz="3419">
                <a:solidFill>
                  <a:srgbClr val="000000"/>
                </a:solidFill>
                <a:latin typeface="Lexend Exa"/>
              </a:rPr>
              <a:t>Reduces traffic congestion by minimizing search time f</a:t>
            </a:r>
            <a:r>
              <a:rPr lang="en-US" sz="3419">
                <a:solidFill>
                  <a:srgbClr val="000000"/>
                </a:solidFill>
                <a:latin typeface="Lexend Exa"/>
              </a:rPr>
              <a:t>or parking.</a:t>
            </a:r>
          </a:p>
          <a:p>
            <a:pPr marL="738203" indent="-369102" lvl="1">
              <a:lnSpc>
                <a:spcPts val="4786"/>
              </a:lnSpc>
              <a:spcBef>
                <a:spcPct val="0"/>
              </a:spcBef>
              <a:buFont typeface="Arial"/>
              <a:buChar char="•"/>
            </a:pPr>
            <a:r>
              <a:rPr lang="en-US" sz="3419">
                <a:solidFill>
                  <a:srgbClr val="000000"/>
                </a:solidFill>
                <a:latin typeface="Lexend Exa"/>
              </a:rPr>
              <a:t>Optimizes land use by efficiently utilizing available space.</a:t>
            </a:r>
          </a:p>
          <a:p>
            <a:pPr marL="738203" indent="-369102" lvl="1">
              <a:lnSpc>
                <a:spcPts val="4786"/>
              </a:lnSpc>
              <a:spcBef>
                <a:spcPct val="0"/>
              </a:spcBef>
              <a:buFont typeface="Arial"/>
              <a:buChar char="•"/>
            </a:pPr>
            <a:r>
              <a:rPr lang="en-US" sz="3419">
                <a:solidFill>
                  <a:srgbClr val="000000"/>
                </a:solidFill>
                <a:latin typeface="Lexend Exa"/>
              </a:rPr>
              <a:t>Boosts economic activity by facilitating easy access to businesses and attractions.</a:t>
            </a:r>
          </a:p>
          <a:p>
            <a:pPr marL="738203" indent="-369102" lvl="1">
              <a:lnSpc>
                <a:spcPts val="4786"/>
              </a:lnSpc>
              <a:spcBef>
                <a:spcPct val="0"/>
              </a:spcBef>
              <a:buFont typeface="Arial"/>
              <a:buChar char="•"/>
            </a:pPr>
            <a:r>
              <a:rPr lang="en-US" sz="3419">
                <a:solidFill>
                  <a:srgbClr val="000000"/>
                </a:solidFill>
                <a:latin typeface="Lexend Exa"/>
              </a:rPr>
              <a:t>Improves air quality by reducing vehicle idling and emissions.</a:t>
            </a:r>
          </a:p>
          <a:p>
            <a:pPr marL="738203" indent="-369102" lvl="1">
              <a:lnSpc>
                <a:spcPts val="4786"/>
              </a:lnSpc>
              <a:spcBef>
                <a:spcPct val="0"/>
              </a:spcBef>
              <a:buFont typeface="Arial"/>
              <a:buChar char="•"/>
            </a:pPr>
            <a:r>
              <a:rPr lang="en-US" sz="3419">
                <a:solidFill>
                  <a:srgbClr val="000000"/>
                </a:solidFill>
                <a:latin typeface="Lexend Exa"/>
              </a:rPr>
              <a:t>Enhances mobility and inclusivity with designated parking spaces.</a:t>
            </a:r>
          </a:p>
          <a:p>
            <a:pPr marL="738203" indent="-369102" lvl="1">
              <a:lnSpc>
                <a:spcPts val="4786"/>
              </a:lnSpc>
              <a:spcBef>
                <a:spcPct val="0"/>
              </a:spcBef>
              <a:buFont typeface="Arial"/>
              <a:buChar char="•"/>
            </a:pPr>
            <a:r>
              <a:rPr lang="en-US" sz="3419">
                <a:solidFill>
                  <a:srgbClr val="000000"/>
                </a:solidFill>
                <a:latin typeface="Lexend Exa"/>
              </a:rPr>
              <a:t>Reduces environmental impact by minimizing unnecessary vehicle emissions.</a:t>
            </a:r>
          </a:p>
          <a:p>
            <a:pPr marL="738203" indent="-369102" lvl="1">
              <a:lnSpc>
                <a:spcPts val="4786"/>
              </a:lnSpc>
              <a:spcBef>
                <a:spcPct val="0"/>
              </a:spcBef>
              <a:buFont typeface="Arial"/>
              <a:buChar char="•"/>
            </a:pPr>
            <a:r>
              <a:rPr lang="en-US" sz="3419">
                <a:solidFill>
                  <a:srgbClr val="000000"/>
                </a:solidFill>
                <a:latin typeface="Lexend Exa"/>
              </a:rPr>
              <a:t>Elevates quality of life by reducing stress and frustration associated with parking.</a:t>
            </a:r>
          </a:p>
          <a:p>
            <a:pPr>
              <a:lnSpc>
                <a:spcPts val="4786"/>
              </a:lnSpc>
              <a:spcBef>
                <a:spcPct val="0"/>
              </a:spcBef>
            </a:pPr>
          </a:p>
        </p:txBody>
      </p:sp>
      <p:sp>
        <p:nvSpPr>
          <p:cNvPr name="AutoShape 7" id="7"/>
          <p:cNvSpPr/>
          <p:nvPr/>
        </p:nvSpPr>
        <p:spPr>
          <a:xfrm flipV="true">
            <a:off x="2510243" y="2439634"/>
            <a:ext cx="13610893" cy="0"/>
          </a:xfrm>
          <a:prstGeom prst="line">
            <a:avLst/>
          </a:prstGeom>
          <a:ln cap="flat" w="38100">
            <a:solidFill>
              <a:srgbClr val="000000"/>
            </a:solidFill>
            <a:prstDash val="solid"/>
            <a:headEnd type="none" len="sm" w="sm"/>
            <a:tailEnd type="none" len="sm" w="sm"/>
          </a:ln>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0067925" y="-8764931"/>
            <a:ext cx="18621375" cy="13279088"/>
          </a:xfrm>
          <a:custGeom>
            <a:avLst/>
            <a:gdLst/>
            <a:ahLst/>
            <a:cxnLst/>
            <a:rect r="r" b="b" t="t" l="l"/>
            <a:pathLst>
              <a:path h="13279088" w="18621375">
                <a:moveTo>
                  <a:pt x="0" y="0"/>
                </a:moveTo>
                <a:lnTo>
                  <a:pt x="18621375" y="0"/>
                </a:lnTo>
                <a:lnTo>
                  <a:pt x="18621375" y="13279088"/>
                </a:lnTo>
                <a:lnTo>
                  <a:pt x="0" y="13279088"/>
                </a:lnTo>
                <a:lnTo>
                  <a:pt x="0" y="0"/>
                </a:lnTo>
                <a:close/>
              </a:path>
            </a:pathLst>
          </a:custGeom>
          <a:blipFill>
            <a:blip r:embed="rId2"/>
            <a:stretch>
              <a:fillRect l="0" t="-33874" r="-1430" b="-183"/>
            </a:stretch>
          </a:blipFill>
        </p:spPr>
      </p:sp>
      <p:sp>
        <p:nvSpPr>
          <p:cNvPr name="TextBox 3" id="3"/>
          <p:cNvSpPr txBox="true"/>
          <p:nvPr/>
        </p:nvSpPr>
        <p:spPr>
          <a:xfrm rot="0">
            <a:off x="4542631" y="533400"/>
            <a:ext cx="11515725" cy="981075"/>
          </a:xfrm>
          <a:prstGeom prst="rect">
            <a:avLst/>
          </a:prstGeom>
        </p:spPr>
        <p:txBody>
          <a:bodyPr anchor="t" rtlCol="false" tIns="0" lIns="0" bIns="0" rIns="0">
            <a:spAutoFit/>
          </a:bodyPr>
          <a:lstStyle/>
          <a:p>
            <a:pPr algn="l" marL="0" indent="0" lvl="0">
              <a:lnSpc>
                <a:spcPts val="7680"/>
              </a:lnSpc>
              <a:spcBef>
                <a:spcPct val="0"/>
              </a:spcBef>
            </a:pPr>
            <a:r>
              <a:rPr lang="en-US" sz="6400">
                <a:solidFill>
                  <a:srgbClr val="FFFFFF"/>
                </a:solidFill>
                <a:latin typeface="Bicubik"/>
              </a:rPr>
              <a:t>Basic Overview </a:t>
            </a:r>
          </a:p>
        </p:txBody>
      </p:sp>
      <p:grpSp>
        <p:nvGrpSpPr>
          <p:cNvPr name="Group 4" id="4"/>
          <p:cNvGrpSpPr/>
          <p:nvPr/>
        </p:nvGrpSpPr>
        <p:grpSpPr>
          <a:xfrm rot="0">
            <a:off x="561975" y="1840894"/>
            <a:ext cx="17164050" cy="253591"/>
            <a:chOff x="0" y="0"/>
            <a:chExt cx="22885400" cy="338121"/>
          </a:xfrm>
        </p:grpSpPr>
        <p:sp>
          <p:nvSpPr>
            <p:cNvPr name="AutoShape 5" id="5"/>
            <p:cNvSpPr/>
            <p:nvPr/>
          </p:nvSpPr>
          <p:spPr>
            <a:xfrm rot="0">
              <a:off x="169060" y="156360"/>
              <a:ext cx="22716340" cy="0"/>
            </a:xfrm>
            <a:prstGeom prst="line">
              <a:avLst/>
            </a:prstGeom>
            <a:ln cap="rnd" w="25400">
              <a:solidFill>
                <a:srgbClr val="FFFFFF"/>
              </a:solidFill>
              <a:prstDash val="solid"/>
              <a:headEnd type="none" len="sm" w="sm"/>
              <a:tailEnd type="none" len="sm" w="sm"/>
            </a:ln>
          </p:spPr>
        </p:sp>
        <p:grpSp>
          <p:nvGrpSpPr>
            <p:cNvPr name="Group 6" id="6"/>
            <p:cNvGrpSpPr/>
            <p:nvPr/>
          </p:nvGrpSpPr>
          <p:grpSpPr>
            <a:xfrm rot="5423755">
              <a:off x="1156" y="1156"/>
              <a:ext cx="335808" cy="33580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sp>
        </p:grpSp>
        <p:grpSp>
          <p:nvGrpSpPr>
            <p:cNvPr name="Group 8" id="8"/>
            <p:cNvGrpSpPr/>
            <p:nvPr/>
          </p:nvGrpSpPr>
          <p:grpSpPr>
            <a:xfrm rot="5423755">
              <a:off x="4278354" y="1156"/>
              <a:ext cx="335808" cy="335808"/>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sp>
        </p:grpSp>
        <p:grpSp>
          <p:nvGrpSpPr>
            <p:cNvPr name="Group 10" id="10"/>
            <p:cNvGrpSpPr/>
            <p:nvPr/>
          </p:nvGrpSpPr>
          <p:grpSpPr>
            <a:xfrm rot="5423755">
              <a:off x="13524447" y="1156"/>
              <a:ext cx="335808" cy="335808"/>
              <a:chOff x="0" y="0"/>
              <a:chExt cx="6350000" cy="6350000"/>
            </a:xfrm>
          </p:grpSpPr>
          <p:sp>
            <p:nvSpPr>
              <p:cNvPr name="Freeform 11" id="11"/>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sp>
        </p:grpSp>
        <p:grpSp>
          <p:nvGrpSpPr>
            <p:cNvPr name="Group 12" id="12"/>
            <p:cNvGrpSpPr/>
            <p:nvPr/>
          </p:nvGrpSpPr>
          <p:grpSpPr>
            <a:xfrm rot="5423755">
              <a:off x="18108745" y="1156"/>
              <a:ext cx="335808" cy="335808"/>
              <a:chOff x="0" y="0"/>
              <a:chExt cx="6350000" cy="6350000"/>
            </a:xfrm>
          </p:grpSpPr>
          <p:sp>
            <p:nvSpPr>
              <p:cNvPr name="Freeform 13" id="1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sp>
        </p:grpSp>
        <p:grpSp>
          <p:nvGrpSpPr>
            <p:cNvPr name="Group 14" id="14"/>
            <p:cNvGrpSpPr/>
            <p:nvPr/>
          </p:nvGrpSpPr>
          <p:grpSpPr>
            <a:xfrm rot="5423755">
              <a:off x="8927951" y="1156"/>
              <a:ext cx="335808" cy="335808"/>
              <a:chOff x="0" y="0"/>
              <a:chExt cx="6350000" cy="6350000"/>
            </a:xfrm>
          </p:grpSpPr>
          <p:sp>
            <p:nvSpPr>
              <p:cNvPr name="Freeform 15" id="1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sp>
        </p:grpSp>
      </p:grpSp>
      <p:sp>
        <p:nvSpPr>
          <p:cNvPr name="TextBox 16" id="16"/>
          <p:cNvSpPr txBox="true"/>
          <p:nvPr/>
        </p:nvSpPr>
        <p:spPr>
          <a:xfrm rot="0">
            <a:off x="93237" y="2361185"/>
            <a:ext cx="18194763" cy="6791325"/>
          </a:xfrm>
          <a:prstGeom prst="rect">
            <a:avLst/>
          </a:prstGeom>
        </p:spPr>
        <p:txBody>
          <a:bodyPr anchor="t" rtlCol="false" tIns="0" lIns="0" bIns="0" rIns="0">
            <a:spAutoFit/>
          </a:bodyPr>
          <a:lstStyle/>
          <a:p>
            <a:pPr marL="647698" indent="-323849" lvl="1">
              <a:lnSpc>
                <a:spcPts val="4199"/>
              </a:lnSpc>
              <a:buFont typeface="Arial"/>
              <a:buChar char="•"/>
            </a:pPr>
            <a:r>
              <a:rPr lang="en-US" sz="2999">
                <a:solidFill>
                  <a:srgbClr val="FF2F12"/>
                </a:solidFill>
                <a:latin typeface="Lexend Exa"/>
              </a:rPr>
              <a:t>Predicting Parking Availability</a:t>
            </a:r>
            <a:r>
              <a:rPr lang="en-US" sz="2999">
                <a:solidFill>
                  <a:srgbClr val="FFFFFF"/>
                </a:solidFill>
                <a:latin typeface="Lexend Exa"/>
              </a:rPr>
              <a:t>: Analyzing real-time inputs to forecast parking space availability, guiding drivers to vacant spots.</a:t>
            </a:r>
          </a:p>
          <a:p>
            <a:pPr marL="647698" indent="-323849" lvl="1">
              <a:lnSpc>
                <a:spcPts val="4199"/>
              </a:lnSpc>
              <a:buFont typeface="Arial"/>
              <a:buChar char="•"/>
            </a:pPr>
            <a:r>
              <a:rPr lang="en-US" sz="2999">
                <a:solidFill>
                  <a:srgbClr val="FF2931"/>
                </a:solidFill>
                <a:latin typeface="Lexend Exa"/>
              </a:rPr>
              <a:t>Dynamic Pricing</a:t>
            </a:r>
            <a:r>
              <a:rPr lang="en-US" sz="2999">
                <a:solidFill>
                  <a:srgbClr val="FFFFFF"/>
                </a:solidFill>
                <a:latin typeface="Lexend Exa"/>
              </a:rPr>
              <a:t>: Adjusting parking fees based on demand, encouraging turnover in high-traffic areas and maximizing revenue.</a:t>
            </a:r>
          </a:p>
          <a:p>
            <a:pPr marL="647698" indent="-323849" lvl="1">
              <a:lnSpc>
                <a:spcPts val="4199"/>
              </a:lnSpc>
              <a:buFont typeface="Arial"/>
              <a:buChar char="•"/>
            </a:pPr>
            <a:r>
              <a:rPr lang="en-US" sz="2999">
                <a:solidFill>
                  <a:srgbClr val="FF2931"/>
                </a:solidFill>
                <a:latin typeface="Lexend Exa"/>
              </a:rPr>
              <a:t>Space Allocation</a:t>
            </a:r>
            <a:r>
              <a:rPr lang="en-US" sz="2999">
                <a:solidFill>
                  <a:srgbClr val="FFFFFF"/>
                </a:solidFill>
                <a:latin typeface="Lexend Exa"/>
              </a:rPr>
              <a:t>: Optimizing parking space allocation by analyzing usage patterns, adjusting designated areas for different vehicle sizes or purposes.</a:t>
            </a:r>
          </a:p>
          <a:p>
            <a:pPr marL="647698" indent="-323849" lvl="1">
              <a:lnSpc>
                <a:spcPts val="4199"/>
              </a:lnSpc>
              <a:buFont typeface="Arial"/>
              <a:buChar char="•"/>
            </a:pPr>
            <a:r>
              <a:rPr lang="en-US" sz="2999">
                <a:solidFill>
                  <a:srgbClr val="FF2931"/>
                </a:solidFill>
                <a:latin typeface="Lexend Exa"/>
              </a:rPr>
              <a:t>Traffic Flow Management</a:t>
            </a:r>
            <a:r>
              <a:rPr lang="en-US" sz="2999">
                <a:solidFill>
                  <a:srgbClr val="FFFFFF"/>
                </a:solidFill>
                <a:latin typeface="Lexend Exa"/>
              </a:rPr>
              <a:t>: Using real-time data to direct drivers to available parking spaces efficiently, reducing congestion and improving traffic flow.</a:t>
            </a:r>
          </a:p>
          <a:p>
            <a:pPr marL="647698" indent="-323849" lvl="1">
              <a:lnSpc>
                <a:spcPts val="4199"/>
              </a:lnSpc>
              <a:buFont typeface="Arial"/>
              <a:buChar char="•"/>
            </a:pPr>
            <a:r>
              <a:rPr lang="en-US" sz="2999">
                <a:solidFill>
                  <a:srgbClr val="FF2931"/>
                </a:solidFill>
                <a:latin typeface="Lexend Exa"/>
              </a:rPr>
              <a:t>Maintenance Prediction</a:t>
            </a:r>
            <a:r>
              <a:rPr lang="en-US" sz="2999">
                <a:solidFill>
                  <a:srgbClr val="FFFFFF"/>
                </a:solidFill>
                <a:latin typeface="Lexend Exa"/>
              </a:rPr>
              <a:t>: Predicting maintenance needs for parking infrastructure based on usage patterns and environmental factors, optimizing maintenance schedules and reducing downtime.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1491" r="-2349" b="0"/>
            </a:stretch>
          </a:blipFill>
        </p:spPr>
      </p:sp>
      <p:sp>
        <p:nvSpPr>
          <p:cNvPr name="TextBox 3" id="3"/>
          <p:cNvSpPr txBox="true"/>
          <p:nvPr/>
        </p:nvSpPr>
        <p:spPr>
          <a:xfrm rot="0">
            <a:off x="514350" y="351631"/>
            <a:ext cx="17259300" cy="10325545"/>
          </a:xfrm>
          <a:prstGeom prst="rect">
            <a:avLst/>
          </a:prstGeom>
        </p:spPr>
        <p:txBody>
          <a:bodyPr anchor="t" rtlCol="false" tIns="0" lIns="0" bIns="0" rIns="0">
            <a:spAutoFit/>
          </a:bodyPr>
          <a:lstStyle/>
          <a:p>
            <a:pPr algn="ctr">
              <a:lnSpc>
                <a:spcPts val="8039"/>
              </a:lnSpc>
            </a:pPr>
            <a:r>
              <a:rPr lang="en-US" sz="6699">
                <a:solidFill>
                  <a:srgbClr val="FFFFFF"/>
                </a:solidFill>
                <a:latin typeface="Bicubik"/>
              </a:rPr>
              <a:t>COMPONENTS OF SMART PARKING SYSTEMS:</a:t>
            </a:r>
          </a:p>
          <a:p>
            <a:pPr>
              <a:lnSpc>
                <a:spcPts val="8039"/>
              </a:lnSpc>
            </a:pPr>
          </a:p>
          <a:p>
            <a:pPr>
              <a:lnSpc>
                <a:spcPts val="8039"/>
              </a:lnSpc>
            </a:pPr>
          </a:p>
          <a:p>
            <a:pPr>
              <a:lnSpc>
                <a:spcPts val="8039"/>
              </a:lnSpc>
            </a:pPr>
          </a:p>
          <a:p>
            <a:pPr>
              <a:lnSpc>
                <a:spcPts val="8039"/>
              </a:lnSpc>
            </a:pPr>
            <a:r>
              <a:rPr lang="en-US" sz="6699">
                <a:solidFill>
                  <a:srgbClr val="FFFFFF"/>
                </a:solidFill>
                <a:latin typeface="Bicubik"/>
              </a:rPr>
              <a:t>1) HARDWARE COMPONENTS</a:t>
            </a:r>
          </a:p>
          <a:p>
            <a:pPr>
              <a:lnSpc>
                <a:spcPts val="8039"/>
              </a:lnSpc>
            </a:pPr>
            <a:r>
              <a:rPr lang="en-US" sz="6699">
                <a:solidFill>
                  <a:srgbClr val="FFFFFF"/>
                </a:solidFill>
                <a:latin typeface="Bicubik"/>
              </a:rPr>
              <a:t>2)SOFTWARE COMPONENTS</a:t>
            </a:r>
          </a:p>
          <a:p>
            <a:pPr>
              <a:lnSpc>
                <a:spcPts val="8039"/>
              </a:lnSpc>
            </a:pPr>
          </a:p>
          <a:p>
            <a:pPr>
              <a:lnSpc>
                <a:spcPts val="8039"/>
              </a:lnSpc>
            </a:pPr>
          </a:p>
          <a:p>
            <a:pPr>
              <a:lnSpc>
                <a:spcPts val="9982"/>
              </a:lnSpc>
            </a:pPr>
          </a:p>
        </p:txBody>
      </p:sp>
      <p:sp>
        <p:nvSpPr>
          <p:cNvPr name="AutoShape 4" id="4"/>
          <p:cNvSpPr/>
          <p:nvPr/>
        </p:nvSpPr>
        <p:spPr>
          <a:xfrm flipV="true">
            <a:off x="4312143" y="3620633"/>
            <a:ext cx="10844210" cy="0"/>
          </a:xfrm>
          <a:prstGeom prst="line">
            <a:avLst/>
          </a:prstGeom>
          <a:ln cap="flat" w="38100">
            <a:solidFill>
              <a:srgbClr val="FFFFFF"/>
            </a:solidFill>
            <a:prstDash val="solid"/>
            <a:headEnd type="diamond" len="lg" w="lg"/>
            <a:tailEnd type="diamond" len="lg" w="lg"/>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5406615" y="-3883516"/>
            <a:ext cx="14995432" cy="13621935"/>
          </a:xfrm>
          <a:custGeom>
            <a:avLst/>
            <a:gdLst/>
            <a:ahLst/>
            <a:cxnLst/>
            <a:rect r="r" b="b" t="t" l="l"/>
            <a:pathLst>
              <a:path h="13621935" w="14995432">
                <a:moveTo>
                  <a:pt x="0" y="0"/>
                </a:moveTo>
                <a:lnTo>
                  <a:pt x="14995432" y="0"/>
                </a:lnTo>
                <a:lnTo>
                  <a:pt x="14995432" y="13621935"/>
                </a:lnTo>
                <a:lnTo>
                  <a:pt x="0" y="13621935"/>
                </a:lnTo>
                <a:lnTo>
                  <a:pt x="0" y="0"/>
                </a:lnTo>
                <a:close/>
              </a:path>
            </a:pathLst>
          </a:custGeom>
          <a:blipFill>
            <a:blip r:embed="rId2"/>
            <a:stretch>
              <a:fillRect l="0" t="0" r="0" b="-3753"/>
            </a:stretch>
          </a:blipFill>
        </p:spPr>
      </p:sp>
      <p:sp>
        <p:nvSpPr>
          <p:cNvPr name="Freeform 3" id="3"/>
          <p:cNvSpPr/>
          <p:nvPr/>
        </p:nvSpPr>
        <p:spPr>
          <a:xfrm flipH="false" flipV="false" rot="0">
            <a:off x="873305" y="3063485"/>
            <a:ext cx="5470421" cy="4160030"/>
          </a:xfrm>
          <a:custGeom>
            <a:avLst/>
            <a:gdLst/>
            <a:ahLst/>
            <a:cxnLst/>
            <a:rect r="r" b="b" t="t" l="l"/>
            <a:pathLst>
              <a:path h="4160030" w="5470421">
                <a:moveTo>
                  <a:pt x="0" y="0"/>
                </a:moveTo>
                <a:lnTo>
                  <a:pt x="5470421" y="0"/>
                </a:lnTo>
                <a:lnTo>
                  <a:pt x="5470421" y="4160030"/>
                </a:lnTo>
                <a:lnTo>
                  <a:pt x="0" y="4160030"/>
                </a:lnTo>
                <a:lnTo>
                  <a:pt x="0" y="0"/>
                </a:lnTo>
                <a:close/>
              </a:path>
            </a:pathLst>
          </a:custGeom>
          <a:blipFill>
            <a:blip r:embed="rId3"/>
            <a:stretch>
              <a:fillRect l="0" t="-7019" r="0" b="-7019"/>
            </a:stretch>
          </a:blipFill>
        </p:spPr>
      </p:sp>
      <p:sp>
        <p:nvSpPr>
          <p:cNvPr name="TextBox 4" id="4"/>
          <p:cNvSpPr txBox="true"/>
          <p:nvPr/>
        </p:nvSpPr>
        <p:spPr>
          <a:xfrm rot="0">
            <a:off x="58075" y="767557"/>
            <a:ext cx="7100881" cy="1952625"/>
          </a:xfrm>
          <a:prstGeom prst="rect">
            <a:avLst/>
          </a:prstGeom>
        </p:spPr>
        <p:txBody>
          <a:bodyPr anchor="t" rtlCol="false" tIns="0" lIns="0" bIns="0" rIns="0">
            <a:spAutoFit/>
          </a:bodyPr>
          <a:lstStyle/>
          <a:p>
            <a:pPr>
              <a:lnSpc>
                <a:spcPts val="7679"/>
              </a:lnSpc>
            </a:pPr>
            <a:r>
              <a:rPr lang="en-US" sz="6399">
                <a:solidFill>
                  <a:srgbClr val="FFFFFF"/>
                </a:solidFill>
                <a:latin typeface="Bicubik"/>
              </a:rPr>
              <a:t>   HARDWARE </a:t>
            </a:r>
          </a:p>
          <a:p>
            <a:pPr algn="ctr" marL="0" indent="0" lvl="0">
              <a:lnSpc>
                <a:spcPts val="7680"/>
              </a:lnSpc>
              <a:spcBef>
                <a:spcPct val="0"/>
              </a:spcBef>
            </a:pPr>
            <a:r>
              <a:rPr lang="en-US" sz="6400">
                <a:solidFill>
                  <a:srgbClr val="FFFFFF"/>
                </a:solidFill>
                <a:latin typeface="Bicubik"/>
              </a:rPr>
              <a:t>COMPONENTS</a:t>
            </a:r>
          </a:p>
        </p:txBody>
      </p:sp>
      <p:sp>
        <p:nvSpPr>
          <p:cNvPr name="TextBox 5" id="5"/>
          <p:cNvSpPr txBox="true"/>
          <p:nvPr/>
        </p:nvSpPr>
        <p:spPr>
          <a:xfrm rot="0">
            <a:off x="7445845" y="166337"/>
            <a:ext cx="9792751" cy="9553386"/>
          </a:xfrm>
          <a:prstGeom prst="rect">
            <a:avLst/>
          </a:prstGeom>
        </p:spPr>
        <p:txBody>
          <a:bodyPr anchor="t" rtlCol="false" tIns="0" lIns="0" bIns="0" rIns="0">
            <a:spAutoFit/>
          </a:bodyPr>
          <a:lstStyle/>
          <a:p>
            <a:pPr>
              <a:lnSpc>
                <a:spcPts val="4066"/>
              </a:lnSpc>
              <a:spcBef>
                <a:spcPct val="0"/>
              </a:spcBef>
            </a:pPr>
          </a:p>
          <a:p>
            <a:pPr marL="782245" indent="-391123" lvl="1">
              <a:lnSpc>
                <a:spcPts val="5072"/>
              </a:lnSpc>
              <a:spcBef>
                <a:spcPct val="0"/>
              </a:spcBef>
              <a:buAutoNum type="arabicPeriod" startAt="1"/>
            </a:pPr>
            <a:r>
              <a:rPr lang="en-US" sz="3623">
                <a:solidFill>
                  <a:srgbClr val="FFFFFF"/>
                </a:solidFill>
                <a:latin typeface="Lexend Exa"/>
              </a:rPr>
              <a:t>Cameras:</a:t>
            </a:r>
          </a:p>
          <a:p>
            <a:pPr marL="1407711" indent="-469237" lvl="2">
              <a:lnSpc>
                <a:spcPts val="4564"/>
              </a:lnSpc>
              <a:spcBef>
                <a:spcPct val="0"/>
              </a:spcBef>
              <a:buFont typeface="Arial"/>
              <a:buChar char="⚬"/>
            </a:pPr>
            <a:r>
              <a:rPr lang="en-US" sz="3260">
                <a:solidFill>
                  <a:srgbClr val="FFFFFF"/>
                </a:solidFill>
                <a:latin typeface="Lexend Exa"/>
              </a:rPr>
              <a:t>Cameras are strategically placed to capture visual data of parking areas, providing additional information to complement sensor data.</a:t>
            </a:r>
          </a:p>
          <a:p>
            <a:pPr marL="1407711" indent="-469237" lvl="2">
              <a:lnSpc>
                <a:spcPts val="4564"/>
              </a:lnSpc>
              <a:spcBef>
                <a:spcPct val="0"/>
              </a:spcBef>
              <a:buFont typeface="Arial"/>
              <a:buChar char="⚬"/>
            </a:pPr>
            <a:r>
              <a:rPr lang="en-US" sz="3260">
                <a:solidFill>
                  <a:srgbClr val="FFFFFF"/>
                </a:solidFill>
                <a:latin typeface="Lexend Exa"/>
              </a:rPr>
              <a:t>They can be used for license plate recognition, vehicle counting, and monitoring parking lot occupancy.</a:t>
            </a:r>
          </a:p>
          <a:p>
            <a:pPr marL="1407711" indent="-469237" lvl="2">
              <a:lnSpc>
                <a:spcPts val="4564"/>
              </a:lnSpc>
              <a:spcBef>
                <a:spcPct val="0"/>
              </a:spcBef>
              <a:buFont typeface="Arial"/>
              <a:buChar char="⚬"/>
            </a:pPr>
            <a:r>
              <a:rPr lang="en-US" sz="3260">
                <a:solidFill>
                  <a:srgbClr val="FFFFFF"/>
                </a:solidFill>
                <a:latin typeface="Lexend Exa"/>
              </a:rPr>
              <a:t>Image data from cameras is processed by AI algorithms to extract relevant information and enhance parking management capabilities.</a:t>
            </a:r>
          </a:p>
          <a:p>
            <a:pPr>
              <a:lnSpc>
                <a:spcPts val="3304"/>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5643954" y="3513760"/>
            <a:ext cx="16305327" cy="16843704"/>
          </a:xfrm>
          <a:custGeom>
            <a:avLst/>
            <a:gdLst/>
            <a:ahLst/>
            <a:cxnLst/>
            <a:rect r="r" b="b" t="t" l="l"/>
            <a:pathLst>
              <a:path h="16843704" w="16305327">
                <a:moveTo>
                  <a:pt x="0" y="0"/>
                </a:moveTo>
                <a:lnTo>
                  <a:pt x="16305327" y="0"/>
                </a:lnTo>
                <a:lnTo>
                  <a:pt x="16305327" y="16843703"/>
                </a:lnTo>
                <a:lnTo>
                  <a:pt x="0" y="16843703"/>
                </a:lnTo>
                <a:lnTo>
                  <a:pt x="0" y="0"/>
                </a:lnTo>
                <a:close/>
              </a:path>
            </a:pathLst>
          </a:custGeom>
          <a:blipFill>
            <a:blip r:embed="rId2"/>
            <a:stretch>
              <a:fillRect l="-4623" t="0" r="-4980" b="0"/>
            </a:stretch>
          </a:blipFill>
        </p:spPr>
      </p:sp>
      <p:sp>
        <p:nvSpPr>
          <p:cNvPr name="TextBox 3" id="3"/>
          <p:cNvSpPr txBox="true"/>
          <p:nvPr/>
        </p:nvSpPr>
        <p:spPr>
          <a:xfrm rot="0">
            <a:off x="1724109" y="570434"/>
            <a:ext cx="13913025" cy="2943225"/>
          </a:xfrm>
          <a:prstGeom prst="rect">
            <a:avLst/>
          </a:prstGeom>
        </p:spPr>
        <p:txBody>
          <a:bodyPr anchor="t" rtlCol="false" tIns="0" lIns="0" bIns="0" rIns="0">
            <a:spAutoFit/>
          </a:bodyPr>
          <a:lstStyle/>
          <a:p>
            <a:pPr algn="ctr">
              <a:lnSpc>
                <a:spcPts val="11519"/>
              </a:lnSpc>
            </a:pPr>
            <a:r>
              <a:rPr lang="en-US" sz="9599">
                <a:solidFill>
                  <a:srgbClr val="FFFFFF"/>
                </a:solidFill>
                <a:latin typeface="Bicubik"/>
              </a:rPr>
              <a:t>SOFTWARE COMPONENTS</a:t>
            </a:r>
          </a:p>
        </p:txBody>
      </p:sp>
      <p:sp>
        <p:nvSpPr>
          <p:cNvPr name="TextBox 4" id="4"/>
          <p:cNvSpPr txBox="true"/>
          <p:nvPr/>
        </p:nvSpPr>
        <p:spPr>
          <a:xfrm rot="0">
            <a:off x="590156" y="5133975"/>
            <a:ext cx="13564692" cy="3895725"/>
          </a:xfrm>
          <a:prstGeom prst="rect">
            <a:avLst/>
          </a:prstGeom>
        </p:spPr>
        <p:txBody>
          <a:bodyPr anchor="t" rtlCol="false" tIns="0" lIns="0" bIns="0" rIns="0">
            <a:spAutoFit/>
          </a:bodyPr>
          <a:lstStyle/>
          <a:p>
            <a:pPr algn="just" marL="1381759" indent="-690880" lvl="1">
              <a:lnSpc>
                <a:spcPts val="7679"/>
              </a:lnSpc>
              <a:buFont typeface="Arial"/>
              <a:buChar char="•"/>
            </a:pPr>
            <a:r>
              <a:rPr lang="en-US" sz="6399">
                <a:solidFill>
                  <a:srgbClr val="FFFFFF"/>
                </a:solidFill>
                <a:latin typeface="Lexend Exa"/>
              </a:rPr>
              <a:t>AI Algorithms (YOLO V8)</a:t>
            </a:r>
          </a:p>
          <a:p>
            <a:pPr algn="just" marL="1381759" indent="-690880" lvl="1">
              <a:lnSpc>
                <a:spcPts val="7679"/>
              </a:lnSpc>
              <a:buFont typeface="Arial"/>
              <a:buChar char="•"/>
            </a:pPr>
            <a:r>
              <a:rPr lang="en-US" sz="6399">
                <a:solidFill>
                  <a:srgbClr val="FFFFFF"/>
                </a:solidFill>
                <a:latin typeface="Lexend Exa"/>
              </a:rPr>
              <a:t>Data Analytics</a:t>
            </a:r>
          </a:p>
          <a:p>
            <a:pPr algn="just" marL="1381759" indent="-690880" lvl="1">
              <a:lnSpc>
                <a:spcPts val="7679"/>
              </a:lnSpc>
              <a:buFont typeface="Arial"/>
              <a:buChar char="•"/>
            </a:pPr>
            <a:r>
              <a:rPr lang="en-US" sz="6399">
                <a:solidFill>
                  <a:srgbClr val="FFFFFF"/>
                </a:solidFill>
                <a:latin typeface="Lexend Exa"/>
              </a:rPr>
              <a:t>Mobile Applications</a:t>
            </a:r>
          </a:p>
          <a:p>
            <a:pPr algn="ctr">
              <a:lnSpc>
                <a:spcPts val="7679"/>
              </a:lnSpc>
            </a:pPr>
          </a:p>
        </p:txBody>
      </p:sp>
      <p:sp>
        <p:nvSpPr>
          <p:cNvPr name="AutoShape 5" id="5"/>
          <p:cNvSpPr/>
          <p:nvPr/>
        </p:nvSpPr>
        <p:spPr>
          <a:xfrm>
            <a:off x="2158509" y="3513760"/>
            <a:ext cx="13852046" cy="18949"/>
          </a:xfrm>
          <a:prstGeom prst="line">
            <a:avLst/>
          </a:prstGeom>
          <a:ln cap="flat" w="38100">
            <a:solidFill>
              <a:srgbClr val="FFFFFF"/>
            </a:solidFill>
            <a:prstDash val="sysDash"/>
            <a:headEnd type="none" len="sm" w="sm"/>
            <a:tailEnd type="none" len="sm" w="sm"/>
          </a:ln>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0">
            <a:off x="-10445766" y="0"/>
            <a:ext cx="16137436" cy="10287000"/>
          </a:xfrm>
          <a:custGeom>
            <a:avLst/>
            <a:gdLst/>
            <a:ahLst/>
            <a:cxnLst/>
            <a:rect r="r" b="b" t="t" l="l"/>
            <a:pathLst>
              <a:path h="10287000" w="16137436">
                <a:moveTo>
                  <a:pt x="16137437" y="0"/>
                </a:moveTo>
                <a:lnTo>
                  <a:pt x="0" y="0"/>
                </a:lnTo>
                <a:lnTo>
                  <a:pt x="0" y="10287000"/>
                </a:lnTo>
                <a:lnTo>
                  <a:pt x="16137437" y="10287000"/>
                </a:lnTo>
                <a:lnTo>
                  <a:pt x="16137437" y="0"/>
                </a:lnTo>
                <a:close/>
              </a:path>
            </a:pathLst>
          </a:custGeom>
          <a:blipFill>
            <a:blip r:embed="rId2"/>
            <a:stretch>
              <a:fillRect l="0" t="-24139" r="0" b="-23712"/>
            </a:stretch>
          </a:blipFill>
        </p:spPr>
      </p:sp>
      <p:grpSp>
        <p:nvGrpSpPr>
          <p:cNvPr name="Group 3" id="3"/>
          <p:cNvGrpSpPr/>
          <p:nvPr/>
        </p:nvGrpSpPr>
        <p:grpSpPr>
          <a:xfrm rot="0">
            <a:off x="3154720" y="395389"/>
            <a:ext cx="12413666" cy="2532596"/>
            <a:chOff x="0" y="0"/>
            <a:chExt cx="16551554" cy="3376795"/>
          </a:xfrm>
        </p:grpSpPr>
        <p:sp>
          <p:nvSpPr>
            <p:cNvPr name="TextBox 4" id="4"/>
            <p:cNvSpPr txBox="true"/>
            <p:nvPr/>
          </p:nvSpPr>
          <p:spPr>
            <a:xfrm rot="0">
              <a:off x="0" y="-19050"/>
              <a:ext cx="16551554" cy="1784350"/>
            </a:xfrm>
            <a:prstGeom prst="rect">
              <a:avLst/>
            </a:prstGeom>
          </p:spPr>
          <p:txBody>
            <a:bodyPr anchor="t" rtlCol="false" tIns="0" lIns="0" bIns="0" rIns="0">
              <a:spAutoFit/>
            </a:bodyPr>
            <a:lstStyle/>
            <a:p>
              <a:pPr algn="ctr">
                <a:lnSpc>
                  <a:spcPts val="10439"/>
                </a:lnSpc>
              </a:pPr>
              <a:r>
                <a:rPr lang="en-US" sz="8699">
                  <a:solidFill>
                    <a:srgbClr val="FFFFFF"/>
                  </a:solidFill>
                  <a:latin typeface="Bicubik"/>
                </a:rPr>
                <a:t>AI MODEL</a:t>
              </a:r>
            </a:p>
          </p:txBody>
        </p:sp>
        <p:sp>
          <p:nvSpPr>
            <p:cNvPr name="TextBox 5" id="5"/>
            <p:cNvSpPr txBox="true"/>
            <p:nvPr/>
          </p:nvSpPr>
          <p:spPr>
            <a:xfrm rot="0">
              <a:off x="0" y="2687397"/>
              <a:ext cx="16551554" cy="689398"/>
            </a:xfrm>
            <a:prstGeom prst="rect">
              <a:avLst/>
            </a:prstGeom>
          </p:spPr>
          <p:txBody>
            <a:bodyPr anchor="t" rtlCol="false" tIns="0" lIns="0" bIns="0" rIns="0">
              <a:spAutoFit/>
            </a:bodyPr>
            <a:lstStyle/>
            <a:p>
              <a:pPr algn="l" marL="0" indent="0" lvl="0">
                <a:lnSpc>
                  <a:spcPts val="3919"/>
                </a:lnSpc>
                <a:spcBef>
                  <a:spcPct val="0"/>
                </a:spcBef>
              </a:pPr>
            </a:p>
          </p:txBody>
        </p:sp>
      </p:grpSp>
      <p:sp>
        <p:nvSpPr>
          <p:cNvPr name="AutoShape 6" id="6"/>
          <p:cNvSpPr/>
          <p:nvPr/>
        </p:nvSpPr>
        <p:spPr>
          <a:xfrm flipV="true">
            <a:off x="2937167" y="1661687"/>
            <a:ext cx="12631218" cy="19050"/>
          </a:xfrm>
          <a:prstGeom prst="line">
            <a:avLst/>
          </a:prstGeom>
          <a:ln cap="flat" w="38100">
            <a:solidFill>
              <a:srgbClr val="FFFFFF"/>
            </a:solidFill>
            <a:prstDash val="solid"/>
            <a:headEnd type="diamond" len="lg" w="lg"/>
            <a:tailEnd type="diamond" len="lg" w="lg"/>
          </a:ln>
        </p:spPr>
      </p:sp>
      <p:sp>
        <p:nvSpPr>
          <p:cNvPr name="Freeform 7" id="7"/>
          <p:cNvSpPr/>
          <p:nvPr/>
        </p:nvSpPr>
        <p:spPr>
          <a:xfrm flipH="false" flipV="false" rot="0">
            <a:off x="421342" y="3414608"/>
            <a:ext cx="9489114" cy="5793942"/>
          </a:xfrm>
          <a:custGeom>
            <a:avLst/>
            <a:gdLst/>
            <a:ahLst/>
            <a:cxnLst/>
            <a:rect r="r" b="b" t="t" l="l"/>
            <a:pathLst>
              <a:path h="5793942" w="9489114">
                <a:moveTo>
                  <a:pt x="0" y="0"/>
                </a:moveTo>
                <a:lnTo>
                  <a:pt x="9489114" y="0"/>
                </a:lnTo>
                <a:lnTo>
                  <a:pt x="9489114" y="5793942"/>
                </a:lnTo>
                <a:lnTo>
                  <a:pt x="0" y="5793942"/>
                </a:lnTo>
                <a:lnTo>
                  <a:pt x="0" y="0"/>
                </a:lnTo>
                <a:close/>
              </a:path>
            </a:pathLst>
          </a:custGeom>
          <a:blipFill>
            <a:blip r:embed="rId3"/>
            <a:stretch>
              <a:fillRect l="0" t="0" r="0" b="0"/>
            </a:stretch>
          </a:blipFill>
        </p:spPr>
      </p:sp>
      <p:sp>
        <p:nvSpPr>
          <p:cNvPr name="TextBox 8" id="8"/>
          <p:cNvSpPr txBox="true"/>
          <p:nvPr/>
        </p:nvSpPr>
        <p:spPr>
          <a:xfrm rot="0">
            <a:off x="7029648" y="1899285"/>
            <a:ext cx="4228703" cy="1028700"/>
          </a:xfrm>
          <a:prstGeom prst="rect">
            <a:avLst/>
          </a:prstGeom>
        </p:spPr>
        <p:txBody>
          <a:bodyPr anchor="t" rtlCol="false" tIns="0" lIns="0" bIns="0" rIns="0">
            <a:spAutoFit/>
          </a:bodyPr>
          <a:lstStyle/>
          <a:p>
            <a:pPr algn="ctr">
              <a:lnSpc>
                <a:spcPts val="8039"/>
              </a:lnSpc>
              <a:spcBef>
                <a:spcPct val="0"/>
              </a:spcBef>
            </a:pPr>
            <a:r>
              <a:rPr lang="en-US" sz="6699">
                <a:solidFill>
                  <a:srgbClr val="FFFFFF"/>
                </a:solidFill>
                <a:latin typeface="Bicubik"/>
              </a:rPr>
              <a:t>YOLO V8</a:t>
            </a:r>
          </a:p>
        </p:txBody>
      </p:sp>
      <p:sp>
        <p:nvSpPr>
          <p:cNvPr name="TextBox 9" id="9"/>
          <p:cNvSpPr txBox="true"/>
          <p:nvPr/>
        </p:nvSpPr>
        <p:spPr>
          <a:xfrm rot="0">
            <a:off x="10947562" y="2918460"/>
            <a:ext cx="7032577" cy="6776713"/>
          </a:xfrm>
          <a:prstGeom prst="rect">
            <a:avLst/>
          </a:prstGeom>
        </p:spPr>
        <p:txBody>
          <a:bodyPr anchor="t" rtlCol="false" tIns="0" lIns="0" bIns="0" rIns="0">
            <a:spAutoFit/>
          </a:bodyPr>
          <a:lstStyle/>
          <a:p>
            <a:pPr algn="ctr">
              <a:lnSpc>
                <a:spcPts val="3806"/>
              </a:lnSpc>
              <a:spcBef>
                <a:spcPct val="0"/>
              </a:spcBef>
            </a:pPr>
            <a:r>
              <a:rPr lang="en-US" sz="3171">
                <a:solidFill>
                  <a:srgbClr val="FFFFFF"/>
                </a:solidFill>
                <a:latin typeface="Lexend Exa"/>
              </a:rPr>
              <a:t>In a smart parking system, YOLO V8 (You Only Look Once version 8) plays a crucial role in vehicle detection and classification. YOLO V8 is an advanced object detection algorithm that processes video feeds or image data from cameras in real-time. It accurately identifies vehicles within parking spaces with high speed and precision.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DAGD5UJIlrU</dc:identifier>
  <dcterms:modified xsi:type="dcterms:W3CDTF">2011-08-01T06:04:30Z</dcterms:modified>
  <cp:revision>1</cp:revision>
  <dc:title>Smart Parking System</dc:title>
</cp:coreProperties>
</file>

<file path=docProps/thumbnail.jpeg>
</file>